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3.xml" ContentType="application/vnd.openxmlformats-officedocument.presentationml.comments+xml"/>
  <Override PartName="/ppt/notesSlides/notesSlide15.xml" ContentType="application/vnd.openxmlformats-officedocument.presentationml.notesSlide+xml"/>
  <Override PartName="/ppt/comments/comment4.xml" ContentType="application/vnd.openxmlformats-officedocument.presentationml.comments+xml"/>
  <Override PartName="/ppt/notesSlides/notesSlide16.xml" ContentType="application/vnd.openxmlformats-officedocument.presentationml.notesSlide+xml"/>
  <Override PartName="/ppt/comments/comment5.xml" ContentType="application/vnd.openxmlformats-officedocument.presentationml.comments+xml"/>
  <Override PartName="/ppt/notesSlides/notesSlide17.xml" ContentType="application/vnd.openxmlformats-officedocument.presentationml.notesSlide+xml"/>
  <Override PartName="/ppt/comments/comment6.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7.xml" ContentType="application/vnd.openxmlformats-officedocument.presentationml.comments+xml"/>
  <Override PartName="/ppt/notesSlides/notesSlide20.xml" ContentType="application/vnd.openxmlformats-officedocument.presentationml.notesSlide+xml"/>
  <Override PartName="/ppt/comments/comment8.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9.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10.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11.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comment1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9" r:id="rId4"/>
  </p:sldMasterIdLst>
  <p:notesMasterIdLst>
    <p:notesMasterId r:id="rId54"/>
  </p:notesMasterIdLst>
  <p:handoutMasterIdLst>
    <p:handoutMasterId r:id="rId55"/>
  </p:handoutMasterIdLst>
  <p:sldIdLst>
    <p:sldId id="256" r:id="rId5"/>
    <p:sldId id="1280" r:id="rId6"/>
    <p:sldId id="1278" r:id="rId7"/>
    <p:sldId id="1287" r:id="rId8"/>
    <p:sldId id="1297" r:id="rId9"/>
    <p:sldId id="1282" r:id="rId10"/>
    <p:sldId id="1294" r:id="rId11"/>
    <p:sldId id="270" r:id="rId12"/>
    <p:sldId id="1305" r:id="rId13"/>
    <p:sldId id="1302" r:id="rId14"/>
    <p:sldId id="1306" r:id="rId15"/>
    <p:sldId id="1299" r:id="rId16"/>
    <p:sldId id="1291" r:id="rId17"/>
    <p:sldId id="272" r:id="rId18"/>
    <p:sldId id="1244" r:id="rId19"/>
    <p:sldId id="1237" r:id="rId20"/>
    <p:sldId id="1251" r:id="rId21"/>
    <p:sldId id="1236" r:id="rId22"/>
    <p:sldId id="1255" r:id="rId23"/>
    <p:sldId id="1276" r:id="rId24"/>
    <p:sldId id="1310" r:id="rId25"/>
    <p:sldId id="1222" r:id="rId26"/>
    <p:sldId id="1268" r:id="rId27"/>
    <p:sldId id="1264" r:id="rId28"/>
    <p:sldId id="1254" r:id="rId29"/>
    <p:sldId id="1262" r:id="rId30"/>
    <p:sldId id="1284" r:id="rId31"/>
    <p:sldId id="1263" r:id="rId32"/>
    <p:sldId id="1311" r:id="rId33"/>
    <p:sldId id="1256" r:id="rId34"/>
    <p:sldId id="1308" r:id="rId35"/>
    <p:sldId id="1307" r:id="rId36"/>
    <p:sldId id="1309" r:id="rId37"/>
    <p:sldId id="1303" r:id="rId38"/>
    <p:sldId id="1257" r:id="rId39"/>
    <p:sldId id="1265" r:id="rId40"/>
    <p:sldId id="1295" r:id="rId41"/>
    <p:sldId id="1259" r:id="rId42"/>
    <p:sldId id="1260" r:id="rId43"/>
    <p:sldId id="1272" r:id="rId44"/>
    <p:sldId id="1304" r:id="rId45"/>
    <p:sldId id="1277" r:id="rId46"/>
    <p:sldId id="1292" r:id="rId47"/>
    <p:sldId id="1269" r:id="rId48"/>
    <p:sldId id="1270" r:id="rId49"/>
    <p:sldId id="1261" r:id="rId50"/>
    <p:sldId id="1266" r:id="rId51"/>
    <p:sldId id="1267" r:id="rId52"/>
    <p:sldId id="124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la Kozole" initials="KK" lastIdx="46" clrIdx="0">
    <p:extLst>
      <p:ext uri="{19B8F6BF-5375-455C-9EA6-DF929625EA0E}">
        <p15:presenceInfo xmlns:p15="http://schemas.microsoft.com/office/powerpoint/2012/main" userId="S::kkozole@slcc.edu::e382a0fd-0fd6-407b-9c9e-f10451a527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C0EF"/>
    <a:srgbClr val="F8A21A"/>
    <a:srgbClr val="FA2502"/>
    <a:srgbClr val="FF7D00"/>
    <a:srgbClr val="F5992B"/>
    <a:srgbClr val="000000"/>
    <a:srgbClr val="14517F"/>
    <a:srgbClr val="F0EEEE"/>
    <a:srgbClr val="2F5596"/>
    <a:srgbClr val="EDEEF1"/>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58" autoAdjust="0"/>
    <p:restoredTop sz="78652" autoAdjust="0"/>
  </p:normalViewPr>
  <p:slideViewPr>
    <p:cSldViewPr snapToGrid="0" showGuides="1">
      <p:cViewPr>
        <p:scale>
          <a:sx n="110" d="100"/>
          <a:sy n="110" d="100"/>
        </p:scale>
        <p:origin x="144" y="152"/>
      </p:cViewPr>
      <p:guideLst>
        <p:guide pos="3840"/>
        <p:guide pos="597"/>
        <p:guide orient="horz" pos="2160"/>
      </p:guideLst>
    </p:cSldViewPr>
  </p:slideViewPr>
  <p:outlineViewPr>
    <p:cViewPr>
      <p:scale>
        <a:sx n="33" d="100"/>
        <a:sy n="33" d="100"/>
      </p:scale>
      <p:origin x="0" y="0"/>
    </p:cViewPr>
  </p:outlineViewPr>
  <p:notesTextViewPr>
    <p:cViewPr>
      <p:scale>
        <a:sx n="100" d="100"/>
        <a:sy n="100" d="100"/>
      </p:scale>
      <p:origin x="0" y="-96"/>
    </p:cViewPr>
  </p:notesTextViewPr>
  <p:sorterViewPr>
    <p:cViewPr varScale="1">
      <p:scale>
        <a:sx n="100" d="100"/>
        <a:sy n="100" d="100"/>
      </p:scale>
      <p:origin x="0" y="-8960"/>
    </p:cViewPr>
  </p:sorterViewPr>
  <p:notesViewPr>
    <p:cSldViewPr snapToGrid="0" showGuides="1">
      <p:cViewPr varScale="1">
        <p:scale>
          <a:sx n="63" d="100"/>
          <a:sy n="63"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12T12:57:02.041" idx="4">
    <p:pos x="10" y="10"/>
    <p:text>How is this training deck used? Which users?</p:text>
    <p:extLst>
      <p:ext uri="{C676402C-5697-4E1C-873F-D02D1690AC5C}">
        <p15:threadingInfo xmlns:p15="http://schemas.microsoft.com/office/powerpoint/2012/main" timeZoneBias="3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1-10-12T15:23:12.522" idx="31">
    <p:pos x="10" y="10"/>
    <p:text>Explain: task group, task, Owner, status, and list other main attributes</p:text>
    <p:extLst>
      <p:ext uri="{C676402C-5697-4E1C-873F-D02D1690AC5C}">
        <p15:threadingInfo xmlns:p15="http://schemas.microsoft.com/office/powerpoint/2012/main" timeZoneBias="36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1-10-12T15:38:52.575" idx="42">
    <p:pos x="10" y="10"/>
    <p:text>Can use some content in the project ben section</p:text>
    <p:extLst>
      <p:ext uri="{C676402C-5697-4E1C-873F-D02D1690AC5C}">
        <p15:threadingInfo xmlns:p15="http://schemas.microsoft.com/office/powerpoint/2012/main" timeZoneBias="36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1-10-12T15:36:06.412" idx="38">
    <p:pos x="5251" y="547"/>
    <p:text>FAQ ? Troubleshooting links for admin and end users</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0-12T15:37:44.820" idx="40">
    <p:pos x="10" y="10"/>
    <p:text>This is meant to explain the app flow, integrate/ mix with the process map</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10-12T15:36:42.118" idx="39">
    <p:pos x="10" y="10"/>
    <p:text>Make a simplified linking tree</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10-12T13:56:22.463" idx="11">
    <p:pos x="3475" y="1469"/>
    <p:text>Make insert formatting like docx - &lt;blue&gt;</p:text>
    <p:extLst>
      <p:ext uri="{C676402C-5697-4E1C-873F-D02D1690AC5C}">
        <p15:threadingInfo xmlns:p15="http://schemas.microsoft.com/office/powerpoint/2012/main" timeZoneBias="3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10-12T13:51:27.520" idx="9">
    <p:pos x="10" y="10"/>
    <p:text>This slide is the first step of a user getting introduced to KPI Fire app - maybe include an icon when it is in app instructions - help/pause for the instructor</p:text>
    <p:extLst>
      <p:ext uri="{C676402C-5697-4E1C-873F-D02D1690AC5C}">
        <p15:threadingInfo xmlns:p15="http://schemas.microsoft.com/office/powerpoint/2012/main" timeZoneBias="3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10-12T13:50:00.309" idx="8">
    <p:pos x="10" y="10"/>
    <p:text>Notes are intended for the instructor - KPI fire may provide additional info or the company trainer can add their own notes</p:text>
    <p:extLst>
      <p:ext uri="{C676402C-5697-4E1C-873F-D02D1690AC5C}">
        <p15:threadingInfo xmlns:p15="http://schemas.microsoft.com/office/powerpoint/2012/main" timeZoneBias="3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1-10-12T13:48:39.730" idx="7">
    <p:pos x="10" y="10"/>
    <p:text>Good starting slide -KN</p:text>
    <p:extLst>
      <p:ext uri="{C676402C-5697-4E1C-873F-D02D1690AC5C}">
        <p15:threadingInfo xmlns:p15="http://schemas.microsoft.com/office/powerpoint/2012/main" timeZoneBias="3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1-10-12T14:45:15.230" idx="18">
    <p:pos x="211" y="3239"/>
    <p:text>Do these have additional references or should an end user already understand these?</p:text>
    <p:extLst>
      <p:ext uri="{C676402C-5697-4E1C-873F-D02D1690AC5C}">
        <p15:threadingInfo xmlns:p15="http://schemas.microsoft.com/office/powerpoint/2012/main" timeZoneBias="360"/>
      </p:ext>
    </p:extLst>
  </p:cm>
  <p:cm authorId="1" dt="2021-10-13T14:52:40.416" idx="43">
    <p:pos x="211" y="3335"/>
    <p:text>Add product/delivery Project</p:text>
    <p:extLst>
      <p:ext uri="{C676402C-5697-4E1C-873F-D02D1690AC5C}">
        <p15:threadingInfo xmlns:p15="http://schemas.microsoft.com/office/powerpoint/2012/main" timeZoneBias="360">
          <p15:parentCm authorId="1" idx="18"/>
        </p15:threadingInfo>
      </p:ext>
    </p:extLst>
  </p:cm>
  <p:cm authorId="1" dt="2021-10-13T14:52:52.236" idx="44">
    <p:pos x="211" y="3431"/>
    <p:text>Keith to make charter examples of types of projects</p:text>
    <p:extLst>
      <p:ext uri="{C676402C-5697-4E1C-873F-D02D1690AC5C}">
        <p15:threadingInfo xmlns:p15="http://schemas.microsoft.com/office/powerpoint/2012/main" timeZoneBias="360">
          <p15:parentCm authorId="1" idx="18"/>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1-10-12T14:59:43.886" idx="20">
    <p:pos x="10" y="10"/>
    <p:text>Should we include all statuses?</p:text>
    <p:extLst>
      <p:ext uri="{C676402C-5697-4E1C-873F-D02D1690AC5C}">
        <p15:threadingInfo xmlns:p15="http://schemas.microsoft.com/office/powerpoint/2012/main" timeZoneBias="360"/>
      </p:ext>
    </p:extLst>
  </p:cm>
  <p:cm authorId="1" dt="2021-10-13T15:57:12.116" idx="45">
    <p:pos x="10" y="106"/>
    <p:text>Grab text from in-app help</p:text>
    <p:extLst>
      <p:ext uri="{C676402C-5697-4E1C-873F-D02D1690AC5C}">
        <p15:threadingInfo xmlns:p15="http://schemas.microsoft.com/office/powerpoint/2012/main" timeZoneBias="360">
          <p15:parentCm authorId="1" idx="20"/>
        </p15:threadingInfo>
      </p:ext>
    </p:extLst>
  </p:cm>
  <p:cm authorId="1" dt="2021-10-12T14:59:51.501" idx="21">
    <p:pos x="106" y="106"/>
    <p:text>Deliverable for creating a better status image to also be used in-app</p:text>
    <p:extLst>
      <p:ext uri="{C676402C-5697-4E1C-873F-D02D1690AC5C}">
        <p15:threadingInfo xmlns:p15="http://schemas.microsoft.com/office/powerpoint/2012/main" timeZoneBias="360"/>
      </p:ext>
    </p:extLst>
  </p:cm>
  <p:cm authorId="1" dt="2021-10-12T15:00:33.735" idx="22">
    <p:pos x="202" y="202"/>
    <p:text>Needs additional context to explain what a status is &amp; what it does (update blog on topic)</p:text>
    <p:extLst>
      <p:ext uri="{C676402C-5697-4E1C-873F-D02D1690AC5C}">
        <p15:threadingInfo xmlns:p15="http://schemas.microsoft.com/office/powerpoint/2012/main" timeZoneBias="360"/>
      </p:ext>
    </p:extLst>
  </p:cm>
  <p:cm authorId="1" dt="2021-10-14T20:25:27.727" idx="46">
    <p:pos x="298" y="298"/>
    <p:text>Add description</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IN" smtClean="0"/>
              <a:t>14/10/21</a:t>
            </a:fld>
            <a:endParaRPr lang="en-IN"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IN" smtClean="0"/>
              <a:t>‹#›</a:t>
            </a:fld>
            <a:endParaRPr lang="en-IN"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IN" smtClean="0"/>
              <a:t>14/10/21</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IN" smtClean="0"/>
              <a:t>‹#›</a:t>
            </a:fld>
            <a:endParaRPr lang="en-IN"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kpifire.com/blog/how-often-to-review-goals/" TargetMode="External"/><Relationship Id="rId7" Type="http://schemas.openxmlformats.org/officeDocument/2006/relationships/hyperlink" Target="https://www.comparably.com/blog/having-unclear-goals-is-a-big-problem-for-many/"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kpifire.com/blog/balanced-scorecard-template/" TargetMode="External"/><Relationship Id="rId5" Type="http://schemas.openxmlformats.org/officeDocument/2006/relationships/hyperlink" Target="https://www.kpifire.com/blog/x-matrix-dashboard/" TargetMode="External"/><Relationship Id="rId4" Type="http://schemas.openxmlformats.org/officeDocument/2006/relationships/hyperlink" Target="https://www.kpifire.com/blog/balanced-scorecard-exampl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kpifire.com/kpi-blog/kpi-fire-user-license-typ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kpifire.com/kpi-blog/kpi-fire-user-license-type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kpifire.com/blog/project-user-roles/"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youtu.be/w6tqJUroe4U"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1</a:t>
            </a:fld>
            <a:endParaRPr lang="en-IN" dirty="0"/>
          </a:p>
        </p:txBody>
      </p:sp>
    </p:spTree>
    <p:extLst>
      <p:ext uri="{BB962C8B-B14F-4D97-AF65-F5344CB8AC3E}">
        <p14:creationId xmlns:p14="http://schemas.microsoft.com/office/powerpoint/2010/main" val="1325791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navigating KPI Fire, colors and icons are used intentionally to help identify goals, metrics, and projects.</a:t>
            </a:r>
          </a:p>
        </p:txBody>
      </p:sp>
      <p:sp>
        <p:nvSpPr>
          <p:cNvPr id="4" name="Slide Number Placeholder 3"/>
          <p:cNvSpPr>
            <a:spLocks noGrp="1"/>
          </p:cNvSpPr>
          <p:nvPr>
            <p:ph type="sldNum" sz="quarter" idx="5"/>
          </p:nvPr>
        </p:nvSpPr>
        <p:spPr/>
        <p:txBody>
          <a:bodyPr/>
          <a:lstStyle/>
          <a:p>
            <a:fld id="{79230CFA-805A-4FD3-B3A0-DAAA5993DA17}" type="slidenum">
              <a:rPr lang="en-IN" smtClean="0"/>
              <a:t>10</a:t>
            </a:fld>
            <a:endParaRPr lang="en-IN" dirty="0"/>
          </a:p>
        </p:txBody>
      </p:sp>
    </p:spTree>
    <p:extLst>
      <p:ext uri="{BB962C8B-B14F-4D97-AF65-F5344CB8AC3E}">
        <p14:creationId xmlns:p14="http://schemas.microsoft.com/office/powerpoint/2010/main" val="2188837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Yellow, and Green are colors reserved to indicate the status of a goal, metric, or project. </a:t>
            </a:r>
          </a:p>
          <a:p>
            <a:pPr marL="628650" lvl="1" indent="-171450">
              <a:buFont typeface="Arial" panose="020B0604020202020204" pitchFamily="34" charset="0"/>
              <a:buChar char="•"/>
            </a:pPr>
            <a:r>
              <a:rPr lang="en-US" dirty="0"/>
              <a:t>Red = Needs Attention</a:t>
            </a:r>
          </a:p>
          <a:p>
            <a:pPr marL="628650" lvl="1" indent="-171450">
              <a:buFont typeface="Arial" panose="020B0604020202020204" pitchFamily="34" charset="0"/>
              <a:buChar char="•"/>
            </a:pPr>
            <a:r>
              <a:rPr lang="en-US" dirty="0"/>
              <a:t>Yellow = At Risk, may need attention</a:t>
            </a:r>
          </a:p>
          <a:p>
            <a:pPr marL="628650" lvl="1" indent="-171450">
              <a:buFont typeface="Arial" panose="020B0604020202020204" pitchFamily="34" charset="0"/>
              <a:buChar char="•"/>
            </a:pPr>
            <a:r>
              <a:rPr lang="en-US" dirty="0"/>
              <a:t>Green = Healthy, On-Target</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Possibly add grid view image with r/y/g metrics in one place</a:t>
            </a:r>
          </a:p>
        </p:txBody>
      </p:sp>
      <p:sp>
        <p:nvSpPr>
          <p:cNvPr id="4" name="Slide Number Placeholder 3"/>
          <p:cNvSpPr>
            <a:spLocks noGrp="1"/>
          </p:cNvSpPr>
          <p:nvPr>
            <p:ph type="sldNum" sz="quarter" idx="5"/>
          </p:nvPr>
        </p:nvSpPr>
        <p:spPr/>
        <p:txBody>
          <a:bodyPr/>
          <a:lstStyle/>
          <a:p>
            <a:fld id="{79230CFA-805A-4FD3-B3A0-DAAA5993DA17}" type="slidenum">
              <a:rPr lang="en-IN" smtClean="0"/>
              <a:t>11</a:t>
            </a:fld>
            <a:endParaRPr lang="en-IN" dirty="0"/>
          </a:p>
        </p:txBody>
      </p:sp>
    </p:spTree>
    <p:extLst>
      <p:ext uri="{BB962C8B-B14F-4D97-AF65-F5344CB8AC3E}">
        <p14:creationId xmlns:p14="http://schemas.microsoft.com/office/powerpoint/2010/main" val="3982152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i="1" dirty="0"/>
              <a:t>42% of workers across every gender, department, and age group say having unclear goals is their </a:t>
            </a:r>
            <a:r>
              <a:rPr lang="en-US" sz="1200" i="1" u="sng" dirty="0"/>
              <a:t>top</a:t>
            </a:r>
            <a:r>
              <a:rPr lang="en-US" sz="1200" i="1" dirty="0"/>
              <a:t> </a:t>
            </a:r>
            <a:r>
              <a:rPr lang="en-US" sz="1200" i="1" u="sng" dirty="0"/>
              <a:t>source</a:t>
            </a:r>
            <a:r>
              <a:rPr lang="en-US" sz="1200" i="1" dirty="0"/>
              <a:t> of stress.” </a:t>
            </a:r>
            <a:r>
              <a:rPr lang="en-US" dirty="0"/>
              <a:t>Establish strategic direction for all levels of employees by setting company goals. It can be broad or specific, but the practice should be to keep goals focused and at a minimum and create more projects in order to meet those objectives.</a:t>
            </a:r>
          </a:p>
          <a:p>
            <a:endParaRPr lang="en-US" dirty="0"/>
          </a:p>
          <a:p>
            <a:endParaRPr lang="en-US" dirty="0"/>
          </a:p>
          <a:p>
            <a:r>
              <a:rPr lang="en-US" dirty="0">
                <a:solidFill>
                  <a:schemeClr val="accent1"/>
                </a:solidFill>
              </a:rPr>
              <a:t>Replace bowling screenshot</a:t>
            </a:r>
          </a:p>
          <a:p>
            <a:endParaRPr lang="en-US" dirty="0"/>
          </a:p>
          <a:p>
            <a:r>
              <a:rPr lang="en-US" dirty="0"/>
              <a:t>Additional Resources:</a:t>
            </a:r>
          </a:p>
          <a:p>
            <a:pPr marL="171450" indent="-171450">
              <a:buFont typeface="Arial" panose="020B0604020202020204" pitchFamily="34" charset="0"/>
              <a:buChar char="•"/>
            </a:pPr>
            <a:r>
              <a:rPr lang="en-US" dirty="0"/>
              <a:t>Goal review: </a:t>
            </a:r>
            <a:r>
              <a:rPr lang="en-US" sz="1200" b="0" i="0" kern="1200" dirty="0">
                <a:solidFill>
                  <a:schemeClr val="tx1"/>
                </a:solidFill>
                <a:effectLst/>
                <a:latin typeface="+mn-lt"/>
                <a:ea typeface="+mn-ea"/>
                <a:cs typeface="+mn-cs"/>
                <a:hlinkClick r:id="rId3"/>
              </a:rPr>
              <a:t>https://www.kpifire.com/blog/</a:t>
            </a:r>
            <a:r>
              <a:rPr lang="en-US" sz="1200" b="1" i="0" kern="1200" dirty="0">
                <a:solidFill>
                  <a:schemeClr val="tx1"/>
                </a:solidFill>
                <a:effectLst/>
                <a:latin typeface="+mn-lt"/>
                <a:ea typeface="+mn-ea"/>
                <a:cs typeface="+mn-cs"/>
                <a:hlinkClick r:id="rId3"/>
              </a:rPr>
              <a:t>how-often-to-review-goals</a:t>
            </a:r>
            <a:r>
              <a:rPr lang="en-US" sz="1200" b="0" i="0" kern="1200" dirty="0">
                <a:solidFill>
                  <a:schemeClr val="tx1"/>
                </a:solidFill>
                <a:effectLst/>
                <a:latin typeface="+mn-lt"/>
                <a:ea typeface="+mn-ea"/>
                <a:cs typeface="+mn-cs"/>
                <a:hlinkClick r:id="rId3"/>
              </a:rPr>
              <a:t>/</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Balanced Scorecard: </a:t>
            </a:r>
            <a:r>
              <a:rPr lang="en-US" dirty="0">
                <a:hlinkClick r:id="rId4"/>
              </a:rPr>
              <a:t>https://www.kpifire.com/blog/balanced-scorecard-example/</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X-Matrix Dashboard: </a:t>
            </a:r>
            <a:r>
              <a:rPr lang="en-US" dirty="0">
                <a:hlinkClick r:id="rId5"/>
              </a:rPr>
              <a:t>https://www.kpifire.com/blog/x-matrix-dashboard/</a:t>
            </a:r>
            <a:endParaRPr lang="en-US" dirty="0"/>
          </a:p>
          <a:p>
            <a:pPr marL="171450" indent="-171450">
              <a:buFont typeface="Arial" panose="020B0604020202020204" pitchFamily="34" charset="0"/>
              <a:buChar char="•"/>
            </a:pPr>
            <a:r>
              <a:rPr lang="en-US" dirty="0"/>
              <a:t>BSC </a:t>
            </a:r>
            <a:r>
              <a:rPr lang="en-US" dirty="0" err="1"/>
              <a:t>Template:</a:t>
            </a:r>
            <a:r>
              <a:rPr lang="en-US" sz="1200" b="0" i="0" kern="1200" dirty="0" err="1">
                <a:solidFill>
                  <a:schemeClr val="tx1"/>
                </a:solidFill>
                <a:effectLst/>
                <a:latin typeface="+mn-lt"/>
                <a:ea typeface="+mn-ea"/>
                <a:cs typeface="+mn-cs"/>
                <a:hlinkClick r:id="rId6"/>
              </a:rPr>
              <a:t>https</a:t>
            </a:r>
            <a:r>
              <a:rPr lang="en-US" sz="1200" b="0" i="0" kern="1200" dirty="0">
                <a:solidFill>
                  <a:schemeClr val="tx1"/>
                </a:solidFill>
                <a:effectLst/>
                <a:latin typeface="+mn-lt"/>
                <a:ea typeface="+mn-ea"/>
                <a:cs typeface="+mn-cs"/>
                <a:hlinkClick r:id="rId6"/>
              </a:rPr>
              <a:t>://www.kpifire.com/blog/</a:t>
            </a:r>
            <a:r>
              <a:rPr lang="en-US" sz="1200" b="1" i="0" kern="1200" dirty="0">
                <a:solidFill>
                  <a:schemeClr val="tx1"/>
                </a:solidFill>
                <a:effectLst/>
                <a:latin typeface="+mn-lt"/>
                <a:ea typeface="+mn-ea"/>
                <a:cs typeface="+mn-cs"/>
                <a:hlinkClick r:id="rId6"/>
              </a:rPr>
              <a:t>balanced-scorecard-template</a:t>
            </a:r>
            <a:r>
              <a:rPr lang="en-US" sz="1200" b="0" i="0" kern="1200" dirty="0">
                <a:solidFill>
                  <a:schemeClr val="tx1"/>
                </a:solidFill>
                <a:effectLst/>
                <a:latin typeface="+mn-lt"/>
                <a:ea typeface="+mn-ea"/>
                <a:cs typeface="+mn-cs"/>
                <a:hlinkClick r:id="rId6"/>
              </a:rPr>
              <a:t>/</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SMART Goals: https://</a:t>
            </a:r>
            <a:r>
              <a:rPr lang="en-US" dirty="0" err="1"/>
              <a:t>www.kpifire.com</a:t>
            </a:r>
            <a:r>
              <a:rPr lang="en-US" dirty="0"/>
              <a:t>/smart-goals/</a:t>
            </a:r>
          </a:p>
          <a:p>
            <a:pPr marL="171450" indent="-171450">
              <a:buFont typeface="Arial" panose="020B0604020202020204" pitchFamily="34" charset="0"/>
              <a:buChar char="•"/>
            </a:pPr>
            <a:r>
              <a:rPr lang="en-US" dirty="0"/>
              <a:t>Unclear Goals: https://</a:t>
            </a:r>
            <a:r>
              <a:rPr lang="en-US" dirty="0" err="1"/>
              <a:t>www.kpifire.com</a:t>
            </a:r>
            <a:r>
              <a:rPr lang="en-US" dirty="0"/>
              <a:t>/strategic-planning/the-42-problem-unclear-goals-are-the-top-source-of-stress-in-peoples-work-lives/</a:t>
            </a:r>
          </a:p>
          <a:p>
            <a:endParaRPr lang="en-US" dirty="0"/>
          </a:p>
          <a:p>
            <a:r>
              <a:rPr lang="en-US" sz="1200" b="0" i="0" kern="1200" dirty="0">
                <a:solidFill>
                  <a:schemeClr val="tx1"/>
                </a:solidFill>
                <a:effectLst/>
                <a:latin typeface="+mn-lt"/>
                <a:ea typeface="+mn-ea"/>
                <a:cs typeface="+mn-cs"/>
              </a:rPr>
              <a:t>[1] Study: The Scoop on Stress – </a:t>
            </a:r>
            <a:r>
              <a:rPr lang="en-US" sz="1200" b="0" i="0" u="none" strike="noStrike" kern="1200" dirty="0">
                <a:solidFill>
                  <a:schemeClr val="tx1"/>
                </a:solidFill>
                <a:effectLst/>
                <a:latin typeface="+mn-lt"/>
                <a:ea typeface="+mn-ea"/>
                <a:cs typeface="+mn-cs"/>
                <a:hlinkClick r:id="rId7"/>
              </a:rPr>
              <a:t>https://www.comparably.com/blog/having-unclear-goals-is-a-big-problem-for-many/</a:t>
            </a:r>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12</a:t>
            </a:fld>
            <a:endParaRPr lang="en-IN" dirty="0"/>
          </a:p>
        </p:txBody>
      </p:sp>
    </p:spTree>
    <p:extLst>
      <p:ext uri="{BB962C8B-B14F-4D97-AF65-F5344CB8AC3E}">
        <p14:creationId xmlns:p14="http://schemas.microsoft.com/office/powerpoint/2010/main" val="3533320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we tell we are making progress on our goals? Well, data is the voice of the process, so we must identify and track key metrics (aka Key Performance Indicators KPIs). When managing a project, the primary objective is to move a metric from x to y, which shows improvement.</a:t>
            </a:r>
          </a:p>
          <a:p>
            <a:endParaRPr lang="en-US" dirty="0"/>
          </a:p>
          <a:p>
            <a:r>
              <a:rPr lang="en-US" dirty="0"/>
              <a:t>Additional </a:t>
            </a:r>
            <a:r>
              <a:rPr lang="en-US" dirty="0" err="1"/>
              <a:t>Resouces</a:t>
            </a:r>
            <a:r>
              <a:rPr lang="en-US" dirty="0"/>
              <a:t>:</a:t>
            </a:r>
          </a:p>
          <a:p>
            <a:pPr marL="171450" indent="-171450">
              <a:buFont typeface="Arial" panose="020B0604020202020204" pitchFamily="34" charset="0"/>
              <a:buChar char="•"/>
            </a:pPr>
            <a:r>
              <a:rPr lang="en-US" dirty="0"/>
              <a:t>KPIs: https://</a:t>
            </a:r>
            <a:r>
              <a:rPr lang="en-US" dirty="0" err="1"/>
              <a:t>www.kpifire.com</a:t>
            </a:r>
            <a:r>
              <a:rPr lang="en-US" dirty="0"/>
              <a:t>/continuous-improvement/</a:t>
            </a:r>
            <a:r>
              <a:rPr lang="en-US" dirty="0" err="1"/>
              <a:t>kpi</a:t>
            </a:r>
            <a:r>
              <a:rPr lang="en-US" dirty="0"/>
              <a:t>-key-performance-indicators/</a:t>
            </a:r>
          </a:p>
          <a:p>
            <a:pPr marL="171450" indent="-171450">
              <a:buFont typeface="Arial" panose="020B0604020202020204" pitchFamily="34" charset="0"/>
              <a:buChar char="•"/>
            </a:pPr>
            <a:r>
              <a:rPr lang="en-US" dirty="0"/>
              <a:t>Hoshin </a:t>
            </a:r>
            <a:r>
              <a:rPr lang="en-US" dirty="0" err="1"/>
              <a:t>Kanri</a:t>
            </a:r>
            <a:r>
              <a:rPr lang="en-US" dirty="0"/>
              <a:t>: https://</a:t>
            </a:r>
            <a:r>
              <a:rPr lang="en-US" dirty="0" err="1"/>
              <a:t>www.kpifire.com</a:t>
            </a:r>
            <a:r>
              <a:rPr lang="en-US" dirty="0"/>
              <a:t>/hoshin-</a:t>
            </a:r>
            <a:r>
              <a:rPr lang="en-US" dirty="0" err="1"/>
              <a:t>kanri</a:t>
            </a:r>
            <a:r>
              <a:rPr lang="en-US" dirty="0"/>
              <a:t>-steps/</a:t>
            </a:r>
          </a:p>
          <a:p>
            <a:pPr marL="171450" indent="-171450">
              <a:buFont typeface="Arial" panose="020B0604020202020204" pitchFamily="34" charset="0"/>
              <a:buChar char="•"/>
            </a:pPr>
            <a:r>
              <a:rPr lang="en-US" dirty="0"/>
              <a:t>Setting Up Metrics: </a:t>
            </a:r>
            <a:r>
              <a:rPr lang="en-US" dirty="0">
                <a:hlinkClick r:id="rId3"/>
              </a:rPr>
              <a:t>https://www.kpifire.com/blog/setting-up-metrics-in-kpi-fire/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13</a:t>
            </a:fld>
            <a:endParaRPr lang="en-IN" dirty="0"/>
          </a:p>
        </p:txBody>
      </p:sp>
    </p:spTree>
    <p:extLst>
      <p:ext uri="{BB962C8B-B14F-4D97-AF65-F5344CB8AC3E}">
        <p14:creationId xmlns:p14="http://schemas.microsoft.com/office/powerpoint/2010/main" val="3285568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direct relationships between corresponding goals, metrics, and projects.</a:t>
            </a:r>
          </a:p>
          <a:p>
            <a:endParaRPr lang="en-US" dirty="0"/>
          </a:p>
          <a:p>
            <a:endParaRPr lang="en-US" dirty="0"/>
          </a:p>
          <a:p>
            <a:r>
              <a:rPr lang="en-US" dirty="0"/>
              <a:t>Linking help: </a:t>
            </a:r>
          </a:p>
          <a:p>
            <a:pPr marL="171450" indent="-171450">
              <a:buFont typeface="Arial" panose="020B0604020202020204" pitchFamily="34" charset="0"/>
              <a:buChar char="•"/>
            </a:pPr>
            <a:r>
              <a:rPr lang="en-US" dirty="0"/>
              <a:t>Best Practice: Link </a:t>
            </a:r>
            <a:r>
              <a:rPr lang="en-US" u="sng" dirty="0"/>
              <a:t>from</a:t>
            </a:r>
            <a:r>
              <a:rPr lang="en-US" dirty="0"/>
              <a:t> Parent to Child,.</a:t>
            </a:r>
          </a:p>
          <a:p>
            <a:pPr marL="171450" lvl="0" indent="-171450">
              <a:buFont typeface="Arial" panose="020B0604020202020204" pitchFamily="34" charset="0"/>
              <a:buChar char="•"/>
            </a:pPr>
            <a:r>
              <a:rPr lang="en-US" dirty="0"/>
              <a:t>Use the “Action” button to link or unlink.</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14</a:t>
            </a:fld>
            <a:endParaRPr lang="en-IN" dirty="0"/>
          </a:p>
        </p:txBody>
      </p:sp>
    </p:spTree>
    <p:extLst>
      <p:ext uri="{BB962C8B-B14F-4D97-AF65-F5344CB8AC3E}">
        <p14:creationId xmlns:p14="http://schemas.microsoft.com/office/powerpoint/2010/main" val="4261909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Region should have at least 1 person who has received some additional training.</a:t>
            </a:r>
          </a:p>
          <a:p>
            <a:r>
              <a:rPr lang="en-US" dirty="0"/>
              <a:t> Please go to that person for immediate, local support.</a:t>
            </a:r>
          </a:p>
          <a:p>
            <a:r>
              <a:rPr lang="en-US" dirty="0"/>
              <a:t>Additional resources are available in-app.</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15</a:t>
            </a:fld>
            <a:endParaRPr lang="en-IN" dirty="0"/>
          </a:p>
        </p:txBody>
      </p:sp>
    </p:spTree>
    <p:extLst>
      <p:ext uri="{BB962C8B-B14F-4D97-AF65-F5344CB8AC3E}">
        <p14:creationId xmlns:p14="http://schemas.microsoft.com/office/powerpoint/2010/main" val="3707061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this time to ask who is already logged in to the app, who needs help or an additional invite?</a:t>
            </a:r>
          </a:p>
          <a:p>
            <a:endParaRPr lang="en-US" dirty="0"/>
          </a:p>
          <a:p>
            <a:r>
              <a:rPr lang="en-US" dirty="0"/>
              <a:t>Troubleshooting:</a:t>
            </a:r>
          </a:p>
          <a:p>
            <a:endParaRPr lang="en-US" dirty="0"/>
          </a:p>
          <a:p>
            <a:r>
              <a:rPr lang="en-US" dirty="0"/>
              <a:t>Who is local admin (to help with access issues):</a:t>
            </a:r>
          </a:p>
          <a:p>
            <a:r>
              <a:rPr lang="en-US" dirty="0"/>
              <a:t>&lt;user name&gt;</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16</a:t>
            </a:fld>
            <a:endParaRPr lang="en-IN" dirty="0"/>
          </a:p>
        </p:txBody>
      </p:sp>
    </p:spTree>
    <p:extLst>
      <p:ext uri="{BB962C8B-B14F-4D97-AF65-F5344CB8AC3E}">
        <p14:creationId xmlns:p14="http://schemas.microsoft.com/office/powerpoint/2010/main" val="3027339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17</a:t>
            </a:fld>
            <a:endParaRPr lang="en-IN" dirty="0"/>
          </a:p>
        </p:txBody>
      </p:sp>
    </p:spTree>
    <p:extLst>
      <p:ext uri="{BB962C8B-B14F-4D97-AF65-F5344CB8AC3E}">
        <p14:creationId xmlns:p14="http://schemas.microsoft.com/office/powerpoint/2010/main" val="680086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18</a:t>
            </a:fld>
            <a:endParaRPr lang="en-IN" dirty="0"/>
          </a:p>
        </p:txBody>
      </p:sp>
    </p:spTree>
    <p:extLst>
      <p:ext uri="{BB962C8B-B14F-4D97-AF65-F5344CB8AC3E}">
        <p14:creationId xmlns:p14="http://schemas.microsoft.com/office/powerpoint/2010/main" val="188852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19</a:t>
            </a:fld>
            <a:endParaRPr lang="en-IN" dirty="0"/>
          </a:p>
        </p:txBody>
      </p:sp>
    </p:spTree>
    <p:extLst>
      <p:ext uri="{BB962C8B-B14F-4D97-AF65-F5344CB8AC3E}">
        <p14:creationId xmlns:p14="http://schemas.microsoft.com/office/powerpoint/2010/main" val="2035096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Competitors don’t stop improving when you stop improving. Which is why companies must constantly strive to improve their business in order to stand up against competition and maintain competitive advantage.</a:t>
            </a:r>
          </a:p>
          <a:p>
            <a:endParaRPr lang="en-US" dirty="0"/>
          </a:p>
          <a:p>
            <a:r>
              <a:rPr lang="en-US" dirty="0"/>
              <a:t>“If you are not improving, you are falling behind.”</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Additional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a:t>
            </a:r>
            <a:r>
              <a:rPr lang="en-US" dirty="0" err="1"/>
              <a:t>keithcnorris.medium.com</a:t>
            </a:r>
            <a:r>
              <a:rPr lang="en-US" dirty="0"/>
              <a:t>/continuous-improvement-program-best-practices-64f8ae38a606 </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2</a:t>
            </a:fld>
            <a:endParaRPr lang="en-IN" dirty="0"/>
          </a:p>
        </p:txBody>
      </p:sp>
    </p:spTree>
    <p:extLst>
      <p:ext uri="{BB962C8B-B14F-4D97-AF65-F5344CB8AC3E}">
        <p14:creationId xmlns:p14="http://schemas.microsoft.com/office/powerpoint/2010/main" val="2411446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specific set of actions taken with the purpose of improving a Key Performance Metric.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&lt;Help the user to understand what type of projects they will be tracking in KPI Fire&gt;</a:t>
            </a:r>
          </a:p>
          <a:p>
            <a:pPr marL="457200" indent="-457200">
              <a:buFont typeface="+mj-lt"/>
              <a:buAutoNum type="arabicPeriod"/>
            </a:pPr>
            <a:r>
              <a:rPr lang="en-US" dirty="0"/>
              <a:t>Is this project included on the annual strategic plan</a:t>
            </a:r>
          </a:p>
          <a:p>
            <a:pPr marL="457200" indent="-457200">
              <a:buFont typeface="+mj-lt"/>
              <a:buAutoNum type="arabicPeriod"/>
            </a:pPr>
            <a:r>
              <a:rPr lang="en-US" dirty="0"/>
              <a:t>Is this project a corrective action?</a:t>
            </a:r>
          </a:p>
          <a:p>
            <a:pPr marL="457200" indent="-457200">
              <a:buFont typeface="+mj-lt"/>
              <a:buAutoNum type="arabicPeriod"/>
            </a:pPr>
            <a:r>
              <a:rPr lang="en-US" dirty="0"/>
              <a:t>Is this project a process improvement that needs to be communicated?</a:t>
            </a:r>
          </a:p>
          <a:p>
            <a:pPr marL="457200" indent="-457200">
              <a:buFont typeface="+mj-lt"/>
              <a:buAutoNum type="arabicPeriod"/>
            </a:pPr>
            <a:r>
              <a:rPr lang="en-US" dirty="0"/>
              <a:t>Do you want to recognize or celebrate the team involved in this project?</a:t>
            </a:r>
          </a:p>
          <a:p>
            <a:br>
              <a:rPr lang="en-US" dirty="0"/>
            </a:br>
            <a:r>
              <a:rPr lang="en-US" dirty="0"/>
              <a:t>&lt;</a:t>
            </a:r>
            <a:r>
              <a:rPr lang="en-US" sz="1200" b="0" i="0" kern="1200" dirty="0">
                <a:solidFill>
                  <a:schemeClr val="tx1"/>
                </a:solidFill>
                <a:effectLst/>
                <a:latin typeface="+mn-lt"/>
                <a:ea typeface="+mn-ea"/>
                <a:cs typeface="+mn-cs"/>
              </a:rPr>
              <a:t>facilitate discussion here. get examples of which ones will/won’t be included.&gt;</a:t>
            </a:r>
            <a:endParaRPr lang="en-US" dirty="0"/>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20</a:t>
            </a:fld>
            <a:endParaRPr lang="en-IN" dirty="0"/>
          </a:p>
        </p:txBody>
      </p:sp>
    </p:spTree>
    <p:extLst>
      <p:ext uri="{BB962C8B-B14F-4D97-AF65-F5344CB8AC3E}">
        <p14:creationId xmlns:p14="http://schemas.microsoft.com/office/powerpoint/2010/main" val="3895942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specific set of actions taken with the purpose of improving a Key Performance Metric.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KPI Fire is specifically designed for Process Improvement Projects. We have workflows to support various types or Process Improvement methodologies.  You can also create your own workflows for other types or projects such as Capital projects, R&amp;D, Service deliver etc.  It is important to set clear expectations for the users in a given organization about which type of projects they should be putting in.</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&lt;</a:t>
            </a:r>
            <a:r>
              <a:rPr lang="en-US" sz="1200" b="0" i="0" kern="1200" dirty="0">
                <a:solidFill>
                  <a:schemeClr val="tx1"/>
                </a:solidFill>
                <a:effectLst/>
                <a:latin typeface="+mn-lt"/>
                <a:ea typeface="+mn-ea"/>
                <a:cs typeface="+mn-cs"/>
              </a:rPr>
              <a:t>facilitate discussion here. get examples of which ones will/won’t be included based on the specific company.&gt;</a:t>
            </a:r>
            <a:endParaRPr lang="en-US" dirty="0"/>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21</a:t>
            </a:fld>
            <a:endParaRPr lang="en-IN" dirty="0"/>
          </a:p>
        </p:txBody>
      </p:sp>
    </p:spTree>
    <p:extLst>
      <p:ext uri="{BB962C8B-B14F-4D97-AF65-F5344CB8AC3E}">
        <p14:creationId xmlns:p14="http://schemas.microsoft.com/office/powerpoint/2010/main" val="2152142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Make Company Objective visible to entire company. All levels of employees should be welcomed to share their improvement ideas. Use the new idea submission form to collect ideas and then evaluate them in the Idea Funnel.</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Schedule regular meetings with your team to review and prioritize those ideas. For each idea, give a numerical rating for effort and impact. This will help you prioritize ideas and decide which ideas to active into projects.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Can also solicit goal specific ideas with the use of the external idea form.</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From ideas we select and create projects.</a:t>
            </a:r>
            <a:endParaRPr lang="en-US" dirty="0"/>
          </a:p>
          <a:p>
            <a:pPr marL="171450" indent="-171450">
              <a:buFont typeface="Arial" panose="020B0604020202020204" pitchFamily="34" charset="0"/>
              <a:buChar char="•"/>
            </a:pPr>
            <a:endParaRPr lang="en-US" dirty="0"/>
          </a:p>
          <a:p>
            <a:endParaRPr lang="en-US" dirty="0"/>
          </a:p>
          <a:p>
            <a:r>
              <a:rPr lang="en-US" dirty="0"/>
              <a:t>External idea Submission Form: https://</a:t>
            </a:r>
            <a:r>
              <a:rPr lang="en-US" dirty="0" err="1"/>
              <a:t>www.kpifire.com</a:t>
            </a:r>
            <a:r>
              <a:rPr lang="en-US" dirty="0"/>
              <a:t>/blog/external-idea-submission-form/ </a:t>
            </a:r>
          </a:p>
          <a:p>
            <a:r>
              <a:rPr lang="en-US" dirty="0"/>
              <a:t>Collecting Ideas: </a:t>
            </a:r>
          </a:p>
          <a:p>
            <a:pPr marL="171450" indent="-171450">
              <a:buFont typeface="Arial" panose="020B0604020202020204" pitchFamily="34" charset="0"/>
              <a:buChar char="•"/>
            </a:pPr>
            <a:r>
              <a:rPr lang="en-US" dirty="0"/>
              <a:t>https://</a:t>
            </a:r>
            <a:r>
              <a:rPr lang="en-US" dirty="0" err="1"/>
              <a:t>www.kpifire.com</a:t>
            </a:r>
            <a:r>
              <a:rPr lang="en-US" dirty="0"/>
              <a:t>/blog/employee-suggestion-program/</a:t>
            </a:r>
          </a:p>
          <a:p>
            <a:pPr marL="171450" indent="-171450">
              <a:buFont typeface="Arial" panose="020B0604020202020204" pitchFamily="34" charset="0"/>
              <a:buChar char="•"/>
            </a:pPr>
            <a:r>
              <a:rPr lang="en-US" dirty="0"/>
              <a:t>https://</a:t>
            </a:r>
            <a:r>
              <a:rPr lang="en-US" dirty="0" err="1"/>
              <a:t>www.kpifire.com</a:t>
            </a:r>
            <a:r>
              <a:rPr lang="en-US" dirty="0"/>
              <a:t>/blog/share-more-improvement-ideas/</a:t>
            </a:r>
          </a:p>
          <a:p>
            <a:pPr marL="171450" indent="-171450">
              <a:buFont typeface="Arial" panose="020B0604020202020204" pitchFamily="34" charset="0"/>
              <a:buChar char="•"/>
            </a:pPr>
            <a:r>
              <a:rPr lang="en-US" dirty="0"/>
              <a:t>https://</a:t>
            </a:r>
            <a:r>
              <a:rPr lang="en-US" dirty="0" err="1"/>
              <a:t>www.kpifire.com</a:t>
            </a:r>
            <a:r>
              <a:rPr lang="en-US" dirty="0"/>
              <a:t>/idea-capture-tools/</a:t>
            </a:r>
          </a:p>
          <a:p>
            <a:r>
              <a:rPr lang="en-US" dirty="0"/>
              <a:t>Idea Funnel: https://</a:t>
            </a:r>
            <a:r>
              <a:rPr lang="en-US" dirty="0" err="1"/>
              <a:t>youtu.be</a:t>
            </a:r>
            <a:r>
              <a:rPr lang="en-US" dirty="0"/>
              <a:t>/xiRe0IKoU9s</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22</a:t>
            </a:fld>
            <a:endParaRPr lang="en-IN" dirty="0"/>
          </a:p>
        </p:txBody>
      </p:sp>
    </p:spTree>
    <p:extLst>
      <p:ext uri="{BB962C8B-B14F-4D97-AF65-F5344CB8AC3E}">
        <p14:creationId xmlns:p14="http://schemas.microsoft.com/office/powerpoint/2010/main" val="3861885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ways to start a project from </a:t>
            </a:r>
          </a:p>
          <a:p>
            <a:pPr marL="171450" indent="-171450">
              <a:buFont typeface="Arial" panose="020B0604020202020204" pitchFamily="34" charset="0"/>
              <a:buChar char="•"/>
            </a:pPr>
            <a:r>
              <a:rPr lang="en-US" dirty="0"/>
              <a:t>Activating an idea</a:t>
            </a:r>
          </a:p>
          <a:p>
            <a:pPr marL="171450" indent="-171450">
              <a:buFont typeface="Arial" panose="020B0604020202020204" pitchFamily="34" charset="0"/>
              <a:buChar char="•"/>
            </a:pPr>
            <a:r>
              <a:rPr lang="en-US" dirty="0"/>
              <a:t>Create a projects directly from and goal, metric, or project and link them in the process</a:t>
            </a:r>
          </a:p>
          <a:p>
            <a:pPr marL="171450" indent="-171450">
              <a:buFont typeface="Arial" panose="020B0604020202020204" pitchFamily="34" charset="0"/>
              <a:buChar char="•"/>
            </a:pPr>
            <a:r>
              <a:rPr lang="en-US" dirty="0"/>
              <a:t>From scratch via any project view</a:t>
            </a:r>
          </a:p>
        </p:txBody>
      </p:sp>
      <p:sp>
        <p:nvSpPr>
          <p:cNvPr id="4" name="Slide Number Placeholder 3"/>
          <p:cNvSpPr>
            <a:spLocks noGrp="1"/>
          </p:cNvSpPr>
          <p:nvPr>
            <p:ph type="sldNum" sz="quarter" idx="5"/>
          </p:nvPr>
        </p:nvSpPr>
        <p:spPr/>
        <p:txBody>
          <a:bodyPr/>
          <a:lstStyle/>
          <a:p>
            <a:fld id="{79230CFA-805A-4FD3-B3A0-DAAA5993DA17}" type="slidenum">
              <a:rPr lang="en-IN" smtClean="0"/>
              <a:t>23</a:t>
            </a:fld>
            <a:endParaRPr lang="en-IN" dirty="0"/>
          </a:p>
        </p:txBody>
      </p:sp>
    </p:spTree>
    <p:extLst>
      <p:ext uri="{BB962C8B-B14F-4D97-AF65-F5344CB8AC3E}">
        <p14:creationId xmlns:p14="http://schemas.microsoft.com/office/powerpoint/2010/main" val="439907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naming a project it is important to be descriptive yet concise. Project Naming is a key skill. Avoid names that are too short, or potentially duplicate with other areas. </a:t>
            </a:r>
          </a:p>
        </p:txBody>
      </p:sp>
      <p:sp>
        <p:nvSpPr>
          <p:cNvPr id="4" name="Slide Number Placeholder 3"/>
          <p:cNvSpPr>
            <a:spLocks noGrp="1"/>
          </p:cNvSpPr>
          <p:nvPr>
            <p:ph type="sldNum" sz="quarter" idx="5"/>
          </p:nvPr>
        </p:nvSpPr>
        <p:spPr/>
        <p:txBody>
          <a:bodyPr/>
          <a:lstStyle/>
          <a:p>
            <a:fld id="{79230CFA-805A-4FD3-B3A0-DAAA5993DA17}" type="slidenum">
              <a:rPr lang="en-IN" smtClean="0"/>
              <a:t>24</a:t>
            </a:fld>
            <a:endParaRPr lang="en-IN" dirty="0"/>
          </a:p>
        </p:txBody>
      </p:sp>
    </p:spTree>
    <p:extLst>
      <p:ext uri="{BB962C8B-B14F-4D97-AF65-F5344CB8AC3E}">
        <p14:creationId xmlns:p14="http://schemas.microsoft.com/office/powerpoint/2010/main" val="2250396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flow of a project status: Idea </a:t>
            </a:r>
            <a:r>
              <a:rPr lang="en-US" dirty="0">
                <a:sym typeface="Wingdings" pitchFamily="2" charset="2"/>
              </a:rPr>
              <a:t> Active  Control  Complete</a:t>
            </a:r>
            <a:endParaRPr lang="en-US" dirty="0"/>
          </a:p>
          <a:p>
            <a:endParaRPr lang="en-US" dirty="0"/>
          </a:p>
          <a:p>
            <a:r>
              <a:rPr lang="en-US" dirty="0"/>
              <a:t>KPI Fire specifically separates Ideas in the Idea funnel from Projects. </a:t>
            </a:r>
          </a:p>
          <a:p>
            <a:r>
              <a:rPr lang="en-US" dirty="0"/>
              <a:t>Projects in Active, Control, Complete may be found in the Project List view.</a:t>
            </a:r>
          </a:p>
          <a:p>
            <a:endParaRPr lang="en-US" dirty="0"/>
          </a:p>
          <a:p>
            <a:r>
              <a:rPr lang="en-US" dirty="0"/>
              <a:t>You can add the Status column in Project list view for further filtering. </a:t>
            </a:r>
          </a:p>
        </p:txBody>
      </p:sp>
      <p:sp>
        <p:nvSpPr>
          <p:cNvPr id="4" name="Slide Number Placeholder 3"/>
          <p:cNvSpPr>
            <a:spLocks noGrp="1"/>
          </p:cNvSpPr>
          <p:nvPr>
            <p:ph type="sldNum" sz="quarter" idx="5"/>
          </p:nvPr>
        </p:nvSpPr>
        <p:spPr/>
        <p:txBody>
          <a:bodyPr/>
          <a:lstStyle/>
          <a:p>
            <a:fld id="{79230CFA-805A-4FD3-B3A0-DAAA5993DA17}" type="slidenum">
              <a:rPr lang="en-IN" smtClean="0"/>
              <a:t>25</a:t>
            </a:fld>
            <a:endParaRPr lang="en-IN" dirty="0"/>
          </a:p>
        </p:txBody>
      </p:sp>
    </p:spTree>
    <p:extLst>
      <p:ext uri="{BB962C8B-B14F-4D97-AF65-F5344CB8AC3E}">
        <p14:creationId xmlns:p14="http://schemas.microsoft.com/office/powerpoint/2010/main" val="2201177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www.kpifire.com</a:t>
            </a:r>
            <a:r>
              <a:rPr lang="en-US" dirty="0"/>
              <a:t>/blog/project-user-roles/</a:t>
            </a:r>
          </a:p>
          <a:p>
            <a:endParaRPr lang="en-US" dirty="0"/>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26</a:t>
            </a:fld>
            <a:endParaRPr lang="en-IN" dirty="0"/>
          </a:p>
        </p:txBody>
      </p:sp>
    </p:spTree>
    <p:extLst>
      <p:ext uri="{BB962C8B-B14F-4D97-AF65-F5344CB8AC3E}">
        <p14:creationId xmlns:p14="http://schemas.microsoft.com/office/powerpoint/2010/main" val="1583787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on role and license permissions within projects:</a:t>
            </a:r>
          </a:p>
          <a:p>
            <a:pPr marL="171450" indent="-171450">
              <a:buFont typeface="Arial" panose="020B0604020202020204" pitchFamily="34" charset="0"/>
              <a:buChar char="•"/>
            </a:pPr>
            <a:r>
              <a:rPr lang="en-US" dirty="0"/>
              <a:t>KPI Fire User License Types: </a:t>
            </a:r>
            <a:r>
              <a:rPr lang="en-US" dirty="0">
                <a:hlinkClick r:id="rId3"/>
              </a:rPr>
              <a:t>https://kpifire.com/kpi-blog/kpi-fire-user-license-types/</a:t>
            </a:r>
            <a:endParaRPr lang="en-US" dirty="0"/>
          </a:p>
          <a:p>
            <a:pPr marL="171450" indent="-171450">
              <a:buFont typeface="Arial" panose="020B0604020202020204" pitchFamily="34" charset="0"/>
              <a:buChar char="•"/>
            </a:pPr>
            <a:r>
              <a:rPr lang="en-US" dirty="0"/>
              <a:t>Project User Roles: </a:t>
            </a:r>
            <a:r>
              <a:rPr lang="en-US" dirty="0">
                <a:hlinkClick r:id="rId4"/>
              </a:rPr>
              <a:t>https://kpifire.com/blog/project-user-roles/</a:t>
            </a:r>
            <a:endParaRPr lang="en-US" dirty="0"/>
          </a:p>
          <a:p>
            <a:endParaRPr lang="en-US" dirty="0"/>
          </a:p>
          <a:p>
            <a:r>
              <a:rPr lang="en-US" dirty="0"/>
              <a:t>&lt;Company should set their own role specifications based on their own internal structure and way of operating&gt;</a:t>
            </a:r>
          </a:p>
          <a:p>
            <a:endParaRPr lang="en-US" dirty="0"/>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27</a:t>
            </a:fld>
            <a:endParaRPr lang="en-IN" dirty="0"/>
          </a:p>
        </p:txBody>
      </p:sp>
    </p:spTree>
    <p:extLst>
      <p:ext uri="{BB962C8B-B14F-4D97-AF65-F5344CB8AC3E}">
        <p14:creationId xmlns:p14="http://schemas.microsoft.com/office/powerpoint/2010/main" val="4161802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28</a:t>
            </a:fld>
            <a:endParaRPr lang="en-IN" dirty="0"/>
          </a:p>
        </p:txBody>
      </p:sp>
    </p:spTree>
    <p:extLst>
      <p:ext uri="{BB962C8B-B14F-4D97-AF65-F5344CB8AC3E}">
        <p14:creationId xmlns:p14="http://schemas.microsoft.com/office/powerpoint/2010/main" val="3906717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&lt;Customize table specific to which workflows a company uses, consider using a screenshot from the workflow settings tab that includes the workflow name and description of each&gt;</a:t>
            </a:r>
          </a:p>
        </p:txBody>
      </p:sp>
      <p:sp>
        <p:nvSpPr>
          <p:cNvPr id="4" name="Slide Number Placeholder 3"/>
          <p:cNvSpPr>
            <a:spLocks noGrp="1"/>
          </p:cNvSpPr>
          <p:nvPr>
            <p:ph type="sldNum" sz="quarter" idx="5"/>
          </p:nvPr>
        </p:nvSpPr>
        <p:spPr/>
        <p:txBody>
          <a:bodyPr/>
          <a:lstStyle/>
          <a:p>
            <a:fld id="{79230CFA-805A-4FD3-B3A0-DAAA5993DA17}" type="slidenum">
              <a:rPr lang="en-IN" smtClean="0"/>
              <a:t>29</a:t>
            </a:fld>
            <a:endParaRPr lang="en-IN" dirty="0"/>
          </a:p>
        </p:txBody>
      </p:sp>
    </p:spTree>
    <p:extLst>
      <p:ext uri="{BB962C8B-B14F-4D97-AF65-F5344CB8AC3E}">
        <p14:creationId xmlns:p14="http://schemas.microsoft.com/office/powerpoint/2010/main" val="236758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What do all these terms have in common?</a:t>
            </a:r>
          </a:p>
          <a:p>
            <a:pPr marL="171450" indent="-171450">
              <a:buFont typeface="Arial" panose="020B0604020202020204" pitchFamily="34" charset="0"/>
              <a:buChar char="•"/>
            </a:pPr>
            <a:r>
              <a:rPr lang="en-US" dirty="0"/>
              <a:t>Strategy Execution, Lean Six Sigma, Agile, Strategic Planning…</a:t>
            </a:r>
          </a:p>
          <a:p>
            <a:pPr marL="0" indent="0">
              <a:buFont typeface="Arial" panose="020B0604020202020204" pitchFamily="34" charset="0"/>
              <a:buNone/>
            </a:pPr>
            <a:r>
              <a:rPr lang="en-US" dirty="0"/>
              <a:t> These are just some of the many business methodologies that are designed to promote Continuous Improvement.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Additional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a:t>
            </a:r>
            <a:r>
              <a:rPr lang="en-US" dirty="0" err="1"/>
              <a:t>www.kpifire.com</a:t>
            </a:r>
            <a:r>
              <a:rPr lang="en-US" dirty="0"/>
              <a:t>/lean-six-sigma-project-management-software-blog/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a:t>
            </a:r>
            <a:r>
              <a:rPr lang="en-US" dirty="0" err="1"/>
              <a:t>www.kpifire.com</a:t>
            </a:r>
            <a:r>
              <a:rPr lang="en-US" dirty="0"/>
              <a:t>/hoshin-</a:t>
            </a:r>
            <a:r>
              <a:rPr lang="en-US" dirty="0" err="1"/>
              <a:t>kanri</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3</a:t>
            </a:fld>
            <a:endParaRPr lang="en-IN" dirty="0"/>
          </a:p>
        </p:txBody>
      </p:sp>
    </p:spTree>
    <p:extLst>
      <p:ext uri="{BB962C8B-B14F-4D97-AF65-F5344CB8AC3E}">
        <p14:creationId xmlns:p14="http://schemas.microsoft.com/office/powerpoint/2010/main" val="1296881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&lt;Company should set their own requirements for each health standards&gt;</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35</a:t>
            </a:fld>
            <a:endParaRPr lang="en-IN" dirty="0"/>
          </a:p>
        </p:txBody>
      </p:sp>
    </p:spTree>
    <p:extLst>
      <p:ext uri="{BB962C8B-B14F-4D97-AF65-F5344CB8AC3E}">
        <p14:creationId xmlns:p14="http://schemas.microsoft.com/office/powerpoint/2010/main" val="4629769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Resources: </a:t>
            </a:r>
          </a:p>
          <a:p>
            <a:pPr marL="171450" indent="-171450">
              <a:buFont typeface="Arial" panose="020B0604020202020204" pitchFamily="34" charset="0"/>
              <a:buChar char="•"/>
            </a:pPr>
            <a:r>
              <a:rPr lang="en-US" dirty="0"/>
              <a:t>Project status reports: https://</a:t>
            </a:r>
            <a:r>
              <a:rPr lang="en-US" dirty="0" err="1"/>
              <a:t>www.kpifire.com</a:t>
            </a:r>
            <a:r>
              <a:rPr lang="en-US" dirty="0"/>
              <a:t>/blog/project-status-reports/</a:t>
            </a:r>
          </a:p>
          <a:p>
            <a:pPr marL="171450" indent="-171450">
              <a:buFont typeface="Arial" panose="020B0604020202020204" pitchFamily="34" charset="0"/>
              <a:buChar char="•"/>
            </a:pPr>
            <a:r>
              <a:rPr lang="en-US" dirty="0"/>
              <a:t>How to Get Better Project Status Reports -  https://</a:t>
            </a:r>
            <a:r>
              <a:rPr lang="en-US" dirty="0" err="1"/>
              <a:t>www.kpifire.com</a:t>
            </a:r>
            <a:r>
              <a:rPr lang="en-US" dirty="0"/>
              <a:t>/project-management/how-to-get-better-project-status-reports/</a:t>
            </a:r>
          </a:p>
        </p:txBody>
      </p:sp>
      <p:sp>
        <p:nvSpPr>
          <p:cNvPr id="4" name="Slide Number Placeholder 3"/>
          <p:cNvSpPr>
            <a:spLocks noGrp="1"/>
          </p:cNvSpPr>
          <p:nvPr>
            <p:ph type="sldNum" sz="quarter" idx="5"/>
          </p:nvPr>
        </p:nvSpPr>
        <p:spPr/>
        <p:txBody>
          <a:bodyPr/>
          <a:lstStyle/>
          <a:p>
            <a:fld id="{79230CFA-805A-4FD3-B3A0-DAAA5993DA17}" type="slidenum">
              <a:rPr lang="en-IN" smtClean="0"/>
              <a:t>37</a:t>
            </a:fld>
            <a:endParaRPr lang="en-IN" dirty="0"/>
          </a:p>
        </p:txBody>
      </p:sp>
    </p:spTree>
    <p:extLst>
      <p:ext uri="{BB962C8B-B14F-4D97-AF65-F5344CB8AC3E}">
        <p14:creationId xmlns:p14="http://schemas.microsoft.com/office/powerpoint/2010/main" val="15649154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a:t>
            </a:r>
          </a:p>
          <a:p>
            <a:r>
              <a:rPr lang="en-US" dirty="0"/>
              <a:t>-Task Groups</a:t>
            </a:r>
          </a:p>
          <a:p>
            <a:r>
              <a:rPr lang="en-US" dirty="0"/>
              <a:t>-Creating tasks, sub tasks</a:t>
            </a:r>
          </a:p>
          <a:p>
            <a:r>
              <a:rPr lang="en-US" dirty="0"/>
              <a:t>-Assign owner</a:t>
            </a:r>
          </a:p>
          <a:p>
            <a:r>
              <a:rPr lang="en-US" dirty="0"/>
              <a:t>-change status</a:t>
            </a:r>
          </a:p>
          <a:p>
            <a:r>
              <a:rPr lang="en-US" dirty="0"/>
              <a:t>-start &amp; due date</a:t>
            </a:r>
          </a:p>
          <a:p>
            <a:r>
              <a:rPr lang="en-US" dirty="0"/>
              <a:t>-approvals</a:t>
            </a:r>
          </a:p>
          <a:p>
            <a:r>
              <a:rPr lang="en-US" dirty="0"/>
              <a:t>-has attachment, has note</a:t>
            </a:r>
          </a:p>
          <a:p>
            <a:r>
              <a:rPr lang="en-US" dirty="0"/>
              <a:t>-share a task link </a:t>
            </a:r>
            <a:r>
              <a:rPr lang="en-US" dirty="0" err="1"/>
              <a:t>url</a:t>
            </a:r>
            <a:r>
              <a:rPr lang="en-US" dirty="0"/>
              <a:t>.</a:t>
            </a:r>
          </a:p>
        </p:txBody>
      </p:sp>
      <p:sp>
        <p:nvSpPr>
          <p:cNvPr id="4" name="Slide Number Placeholder 3"/>
          <p:cNvSpPr>
            <a:spLocks noGrp="1"/>
          </p:cNvSpPr>
          <p:nvPr>
            <p:ph type="sldNum" sz="quarter" idx="5"/>
          </p:nvPr>
        </p:nvSpPr>
        <p:spPr/>
        <p:txBody>
          <a:bodyPr/>
          <a:lstStyle/>
          <a:p>
            <a:fld id="{79230CFA-805A-4FD3-B3A0-DAAA5993DA17}" type="slidenum">
              <a:rPr lang="en-IN" smtClean="0"/>
              <a:t>38</a:t>
            </a:fld>
            <a:endParaRPr lang="en-IN" dirty="0"/>
          </a:p>
        </p:txBody>
      </p:sp>
    </p:spTree>
    <p:extLst>
      <p:ext uri="{BB962C8B-B14F-4D97-AF65-F5344CB8AC3E}">
        <p14:creationId xmlns:p14="http://schemas.microsoft.com/office/powerpoint/2010/main" val="1962712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Track the hard and soft savings from your improvement projects.  Celebrating successes engages your project team and creates more success.</a:t>
            </a:r>
          </a:p>
          <a:p>
            <a:endParaRPr lang="en-US" sz="1200" b="0" i="0" kern="1200" dirty="0">
              <a:solidFill>
                <a:schemeClr val="tx1"/>
              </a:solidFill>
              <a:effectLst/>
              <a:latin typeface="+mn-lt"/>
              <a:ea typeface="+mn-ea"/>
              <a:cs typeface="+mn-cs"/>
            </a:endParaRPr>
          </a:p>
          <a:p>
            <a:r>
              <a:rPr lang="en-US" dirty="0"/>
              <a:t>https://</a:t>
            </a:r>
            <a:r>
              <a:rPr lang="en-US" dirty="0" err="1"/>
              <a:t>www.kpifire.com</a:t>
            </a:r>
            <a:r>
              <a:rPr lang="en-US" dirty="0"/>
              <a:t>/product-updates/total-project-benefit/</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39</a:t>
            </a:fld>
            <a:endParaRPr lang="en-IN" dirty="0"/>
          </a:p>
        </p:txBody>
      </p:sp>
    </p:spTree>
    <p:extLst>
      <p:ext uri="{BB962C8B-B14F-4D97-AF65-F5344CB8AC3E}">
        <p14:creationId xmlns:p14="http://schemas.microsoft.com/office/powerpoint/2010/main" val="4021071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40</a:t>
            </a:fld>
            <a:endParaRPr lang="en-IN" dirty="0"/>
          </a:p>
        </p:txBody>
      </p:sp>
    </p:spTree>
    <p:extLst>
      <p:ext uri="{BB962C8B-B14F-4D97-AF65-F5344CB8AC3E}">
        <p14:creationId xmlns:p14="http://schemas.microsoft.com/office/powerpoint/2010/main" val="2540221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Managing Projects in KPI Fire: </a:t>
            </a:r>
            <a:r>
              <a:rPr lang="en-US" dirty="0">
                <a:hlinkClick r:id="rId3"/>
              </a:rPr>
              <a:t>https://youtu.be/w6tqJUroe4U</a:t>
            </a:r>
            <a:r>
              <a:rPr lang="en-US" dirty="0"/>
              <a:t> </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41</a:t>
            </a:fld>
            <a:endParaRPr lang="en-IN" dirty="0"/>
          </a:p>
        </p:txBody>
      </p:sp>
    </p:spTree>
    <p:extLst>
      <p:ext uri="{BB962C8B-B14F-4D97-AF65-F5344CB8AC3E}">
        <p14:creationId xmlns:p14="http://schemas.microsoft.com/office/powerpoint/2010/main" val="2236325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Stage Gate Reviews for reference</a:t>
            </a:r>
          </a:p>
          <a:p>
            <a:pPr marL="171450" indent="-171450">
              <a:buFontTx/>
              <a:buChar char="-"/>
            </a:pPr>
            <a:r>
              <a:rPr lang="en-US" dirty="0"/>
              <a:t>How to flag something for review</a:t>
            </a:r>
          </a:p>
          <a:p>
            <a:pPr marL="171450" indent="-171450">
              <a:buFontTx/>
              <a:buChar char="-"/>
            </a:pPr>
            <a:endParaRPr lang="en-US" dirty="0"/>
          </a:p>
          <a:p>
            <a:pPr marL="171450" indent="-171450">
              <a:buFontTx/>
              <a:buChar char="-"/>
            </a:pPr>
            <a:r>
              <a:rPr lang="en-US" dirty="0"/>
              <a:t>milestone reviews not necessarily helpful in pushing a project along</a:t>
            </a:r>
          </a:p>
          <a:p>
            <a:pPr marL="171450" indent="-171450">
              <a:buFontTx/>
              <a:buChar char="-"/>
            </a:pPr>
            <a:r>
              <a:rPr lang="en-US" dirty="0"/>
              <a:t>Charter </a:t>
            </a:r>
            <a:r>
              <a:rPr lang="en-US" dirty="0">
                <a:sym typeface="Wingdings" pitchFamily="2" charset="2"/>
              </a:rPr>
              <a:t> tasks --&gt; status Report</a:t>
            </a:r>
            <a:endParaRPr lang="en-US" dirty="0"/>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42</a:t>
            </a:fld>
            <a:endParaRPr lang="en-IN" dirty="0"/>
          </a:p>
        </p:txBody>
      </p:sp>
    </p:spTree>
    <p:extLst>
      <p:ext uri="{BB962C8B-B14F-4D97-AF65-F5344CB8AC3E}">
        <p14:creationId xmlns:p14="http://schemas.microsoft.com/office/powerpoint/2010/main" val="3494339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www.kpifire.com</a:t>
            </a:r>
            <a:r>
              <a:rPr lang="en-US" dirty="0"/>
              <a:t>/blog/how-to-use-a-huddle-board/</a:t>
            </a:r>
          </a:p>
          <a:p>
            <a:r>
              <a:rPr lang="en-US" dirty="0"/>
              <a:t>https://</a:t>
            </a:r>
            <a:r>
              <a:rPr lang="en-US" dirty="0" err="1"/>
              <a:t>www.kpifire.com</a:t>
            </a:r>
            <a:r>
              <a:rPr lang="en-US" dirty="0"/>
              <a:t>/blog/</a:t>
            </a:r>
            <a:r>
              <a:rPr lang="en-US" dirty="0" err="1"/>
              <a:t>huddleboards</a:t>
            </a:r>
            <a:r>
              <a:rPr lang="en-US" dirty="0"/>
              <a:t>-in-</a:t>
            </a:r>
            <a:r>
              <a:rPr lang="en-US" dirty="0" err="1"/>
              <a:t>kpi</a:t>
            </a:r>
            <a:r>
              <a:rPr lang="en-US" dirty="0"/>
              <a:t>-fire/</a:t>
            </a:r>
          </a:p>
          <a:p>
            <a:r>
              <a:rPr lang="en-US" dirty="0"/>
              <a:t>https://</a:t>
            </a:r>
            <a:r>
              <a:rPr lang="en-US" dirty="0" err="1"/>
              <a:t>www.kpifire.com</a:t>
            </a:r>
            <a:r>
              <a:rPr lang="en-US" dirty="0"/>
              <a:t>/blog/custom-dashboards/</a:t>
            </a:r>
          </a:p>
        </p:txBody>
      </p:sp>
      <p:sp>
        <p:nvSpPr>
          <p:cNvPr id="4" name="Slide Number Placeholder 3"/>
          <p:cNvSpPr>
            <a:spLocks noGrp="1"/>
          </p:cNvSpPr>
          <p:nvPr>
            <p:ph type="sldNum" sz="quarter" idx="5"/>
          </p:nvPr>
        </p:nvSpPr>
        <p:spPr/>
        <p:txBody>
          <a:bodyPr/>
          <a:lstStyle/>
          <a:p>
            <a:fld id="{79230CFA-805A-4FD3-B3A0-DAAA5993DA17}" type="slidenum">
              <a:rPr lang="en-IN" smtClean="0"/>
              <a:t>43</a:t>
            </a:fld>
            <a:endParaRPr lang="en-IN" dirty="0"/>
          </a:p>
        </p:txBody>
      </p:sp>
    </p:spTree>
    <p:extLst>
      <p:ext uri="{BB962C8B-B14F-4D97-AF65-F5344CB8AC3E}">
        <p14:creationId xmlns:p14="http://schemas.microsoft.com/office/powerpoint/2010/main" val="19650364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Saved View Help: </a:t>
            </a:r>
          </a:p>
          <a:p>
            <a:r>
              <a:rPr lang="en-US" dirty="0"/>
              <a:t>Filtering - Don’t see records?  </a:t>
            </a:r>
          </a:p>
          <a:p>
            <a:pPr marL="171450" lvl="0" indent="-171450">
              <a:buFont typeface="Arial" panose="020B0604020202020204" pitchFamily="34" charset="0"/>
              <a:buChar char="•"/>
            </a:pPr>
            <a:r>
              <a:rPr lang="en-US" dirty="0"/>
              <a:t>Try Clear Filters &amp; re-select criteria</a:t>
            </a:r>
          </a:p>
          <a:p>
            <a:pPr marL="171450" lvl="0" indent="-171450">
              <a:buFont typeface="Arial" panose="020B0604020202020204" pitchFamily="34" charset="0"/>
              <a:buChar char="•"/>
            </a:pPr>
            <a:r>
              <a:rPr lang="en-US" dirty="0"/>
              <a:t>Try Filter by Department “or” filter by Goal. </a:t>
            </a:r>
          </a:p>
          <a:p>
            <a:pPr marL="171450" lvl="0" indent="-171450">
              <a:buFont typeface="Arial" panose="020B0604020202020204" pitchFamily="34" charset="0"/>
              <a:buChar char="•"/>
            </a:pPr>
            <a:r>
              <a:rPr lang="en-US" dirty="0"/>
              <a:t>Ask your local admin to create a “saved view”</a:t>
            </a:r>
          </a:p>
          <a:p>
            <a:pPr marL="171450" lvl="0" indent="-171450">
              <a:buFont typeface="Arial" panose="020B0604020202020204" pitchFamily="34" charset="0"/>
              <a:buChar char="•"/>
            </a:pPr>
            <a:r>
              <a:rPr lang="en-US" dirty="0"/>
              <a:t>Check the ”visible to” settings on Team tab.</a:t>
            </a:r>
          </a:p>
          <a:p>
            <a:endParaRPr lang="en-US" dirty="0"/>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44</a:t>
            </a:fld>
            <a:endParaRPr lang="en-IN" dirty="0"/>
          </a:p>
        </p:txBody>
      </p:sp>
    </p:spTree>
    <p:extLst>
      <p:ext uri="{BB962C8B-B14F-4D97-AF65-F5344CB8AC3E}">
        <p14:creationId xmlns:p14="http://schemas.microsoft.com/office/powerpoint/2010/main" val="168486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45</a:t>
            </a:fld>
            <a:endParaRPr lang="en-IN" dirty="0"/>
          </a:p>
        </p:txBody>
      </p:sp>
    </p:spTree>
    <p:extLst>
      <p:ext uri="{BB962C8B-B14F-4D97-AF65-F5344CB8AC3E}">
        <p14:creationId xmlns:p14="http://schemas.microsoft.com/office/powerpoint/2010/main" val="699306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Continuous Improvement is the practice of making process changes in order to increase value-added activities and decrease waste.</a:t>
            </a:r>
          </a:p>
          <a:p>
            <a:pPr marL="171450" indent="-171450">
              <a:buFont typeface="Arial" panose="020B0604020202020204" pitchFamily="34" charset="0"/>
              <a:buChar char="•"/>
            </a:pPr>
            <a:r>
              <a:rPr lang="en-US" dirty="0"/>
              <a:t>To make a Continuous Improvement Program possible, all levels of employees need to be engaged in problem-solving. As a leader, the objective is to create a culture of Continuous Improvement where your team makes improving their work is as much a part of their day as doing their work. </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”get ahead” in any company, you need to be involved in the improvement work. People who can solve problems and make things better are the most valuable leaders in any organization. </a:t>
            </a:r>
          </a:p>
          <a:p>
            <a:endParaRPr lang="en-US" dirty="0"/>
          </a:p>
          <a:p>
            <a:endParaRPr lang="en-US" dirty="0"/>
          </a:p>
          <a:p>
            <a:endParaRPr lang="en-US" dirty="0"/>
          </a:p>
          <a:p>
            <a:endParaRPr lang="en-US" dirty="0"/>
          </a:p>
          <a:p>
            <a:r>
              <a:rPr lang="en-US" dirty="0"/>
              <a:t>Additional Resources:</a:t>
            </a:r>
          </a:p>
          <a:p>
            <a:pPr marL="171450" indent="-171450">
              <a:buFont typeface="Arial" panose="020B0604020202020204" pitchFamily="34" charset="0"/>
              <a:buChar char="•"/>
            </a:pPr>
            <a:r>
              <a:rPr lang="en-US" dirty="0"/>
              <a:t>Kaizen - https://</a:t>
            </a:r>
            <a:r>
              <a:rPr lang="en-US" dirty="0" err="1"/>
              <a:t>www.kpifire.com</a:t>
            </a:r>
            <a:r>
              <a:rPr lang="en-US" dirty="0"/>
              <a:t>/kaizen/what-is-kaizen/</a:t>
            </a:r>
          </a:p>
          <a:p>
            <a:pPr marL="171450" indent="-171450">
              <a:buFont typeface="Arial" panose="020B0604020202020204" pitchFamily="34" charset="0"/>
              <a:buChar char="•"/>
            </a:pPr>
            <a:r>
              <a:rPr lang="en-US" dirty="0"/>
              <a:t>General - https://</a:t>
            </a:r>
            <a:r>
              <a:rPr lang="en-US" dirty="0" err="1"/>
              <a:t>www.kpifire.com</a:t>
            </a:r>
            <a:r>
              <a:rPr lang="en-US" dirty="0"/>
              <a:t>/blog/4-tips-for-streamlining-efficiency-in-the-workplace/</a:t>
            </a:r>
          </a:p>
          <a:p>
            <a:pPr marL="171450" indent="-171450">
              <a:buFont typeface="Arial" panose="020B0604020202020204" pitchFamily="34" charset="0"/>
              <a:buChar char="•"/>
            </a:pPr>
            <a:r>
              <a:rPr lang="en-US" dirty="0"/>
              <a:t>Detailed - https://</a:t>
            </a:r>
            <a:r>
              <a:rPr lang="en-US" dirty="0" err="1"/>
              <a:t>www.kpifire.com</a:t>
            </a:r>
            <a:r>
              <a:rPr lang="en-US" dirty="0"/>
              <a:t>/blog/continuous-improvement-best-practices/</a:t>
            </a:r>
          </a:p>
          <a:p>
            <a:pPr marL="171450" indent="-171450">
              <a:buFont typeface="Arial" panose="020B0604020202020204" pitchFamily="34" charset="0"/>
              <a:buChar char="•"/>
            </a:pPr>
            <a:r>
              <a:rPr lang="en-US" dirty="0"/>
              <a:t>Overview of components - https://</a:t>
            </a:r>
            <a:r>
              <a:rPr lang="en-US" dirty="0" err="1"/>
              <a:t>www.kpifire.com</a:t>
            </a:r>
            <a:r>
              <a:rPr lang="en-US" dirty="0"/>
              <a:t>/how-it-works/continuous-improvement-version-4/</a:t>
            </a:r>
          </a:p>
          <a:p>
            <a:pPr marL="171450" indent="-171450">
              <a:buFont typeface="Arial" panose="020B0604020202020204" pitchFamily="34" charset="0"/>
              <a:buChar char="•"/>
            </a:pPr>
            <a:r>
              <a:rPr lang="en-US" dirty="0"/>
              <a:t>5S System - https://</a:t>
            </a:r>
            <a:r>
              <a:rPr lang="en-US" dirty="0" err="1"/>
              <a:t>www.kpifire.com</a:t>
            </a:r>
            <a:r>
              <a:rPr lang="en-US" dirty="0"/>
              <a:t>/blog/what-you-need-to-know-about-the-5s-system/</a:t>
            </a:r>
          </a:p>
          <a:p>
            <a:pPr marL="171450" indent="-171450">
              <a:buFont typeface="Arial" panose="020B0604020202020204" pitchFamily="34" charset="0"/>
              <a:buChar char="•"/>
            </a:pPr>
            <a:r>
              <a:rPr lang="en-US" dirty="0"/>
              <a:t>CI - https://</a:t>
            </a:r>
            <a:r>
              <a:rPr lang="en-US" dirty="0" err="1"/>
              <a:t>www.kpifire.com</a:t>
            </a:r>
            <a:r>
              <a:rPr lang="en-US" dirty="0"/>
              <a:t>/blog/strategic-plan-continuous-improvement/</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https://</a:t>
            </a:r>
            <a:r>
              <a:rPr lang="en-US" dirty="0" err="1"/>
              <a:t>keithcnorris.medium.com</a:t>
            </a:r>
            <a:r>
              <a:rPr lang="en-US" dirty="0"/>
              <a:t>/continuous-improvement-program-best-practices-64f8ae38a606 </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4</a:t>
            </a:fld>
            <a:endParaRPr lang="en-IN" dirty="0"/>
          </a:p>
        </p:txBody>
      </p:sp>
    </p:spTree>
    <p:extLst>
      <p:ext uri="{BB962C8B-B14F-4D97-AF65-F5344CB8AC3E}">
        <p14:creationId xmlns:p14="http://schemas.microsoft.com/office/powerpoint/2010/main" val="33235112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46</a:t>
            </a:fld>
            <a:endParaRPr lang="en-IN" dirty="0"/>
          </a:p>
        </p:txBody>
      </p:sp>
    </p:spTree>
    <p:extLst>
      <p:ext uri="{BB962C8B-B14F-4D97-AF65-F5344CB8AC3E}">
        <p14:creationId xmlns:p14="http://schemas.microsoft.com/office/powerpoint/2010/main" val="21708579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www.kpifire.com</a:t>
            </a:r>
            <a:r>
              <a:rPr lang="en-US" dirty="0"/>
              <a:t>/blog/mobile-app/</a:t>
            </a:r>
          </a:p>
        </p:txBody>
      </p:sp>
      <p:sp>
        <p:nvSpPr>
          <p:cNvPr id="4" name="Slide Number Placeholder 3"/>
          <p:cNvSpPr>
            <a:spLocks noGrp="1"/>
          </p:cNvSpPr>
          <p:nvPr>
            <p:ph type="sldNum" sz="quarter" idx="5"/>
          </p:nvPr>
        </p:nvSpPr>
        <p:spPr/>
        <p:txBody>
          <a:bodyPr/>
          <a:lstStyle/>
          <a:p>
            <a:fld id="{79230CFA-805A-4FD3-B3A0-DAAA5993DA17}" type="slidenum">
              <a:rPr lang="en-IN" smtClean="0"/>
              <a:t>48</a:t>
            </a:fld>
            <a:endParaRPr lang="en-IN" dirty="0"/>
          </a:p>
        </p:txBody>
      </p:sp>
    </p:spTree>
    <p:extLst>
      <p:ext uri="{BB962C8B-B14F-4D97-AF65-F5344CB8AC3E}">
        <p14:creationId xmlns:p14="http://schemas.microsoft.com/office/powerpoint/2010/main" val="6148948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49</a:t>
            </a:fld>
            <a:endParaRPr lang="en-IN" dirty="0"/>
          </a:p>
        </p:txBody>
      </p:sp>
    </p:spTree>
    <p:extLst>
      <p:ext uri="{BB962C8B-B14F-4D97-AF65-F5344CB8AC3E}">
        <p14:creationId xmlns:p14="http://schemas.microsoft.com/office/powerpoint/2010/main" val="292811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KPI Fire is the strategy execution software designed to identify, create, and manage all aspects of Continuous Improvement projects in a single platform.</a:t>
            </a:r>
          </a:p>
          <a:p>
            <a:pPr fontAlgn="base"/>
            <a:endParaRPr lang="en-US" dirty="0"/>
          </a:p>
          <a:p>
            <a:pPr fontAlgn="base"/>
            <a:r>
              <a:rPr lang="en-US" dirty="0"/>
              <a:t>Our mission is to:</a:t>
            </a:r>
          </a:p>
          <a:p>
            <a:pPr lvl="1" fontAlgn="base"/>
            <a:r>
              <a:rPr lang="en-US" sz="2400" dirty="0"/>
              <a:t>Align Strategy with company goals</a:t>
            </a:r>
          </a:p>
          <a:p>
            <a:pPr lvl="1" fontAlgn="base"/>
            <a:r>
              <a:rPr lang="en-US" sz="2400" dirty="0"/>
              <a:t>Drive Execution with projects and metrics</a:t>
            </a:r>
          </a:p>
          <a:p>
            <a:pPr lvl="1" fontAlgn="base"/>
            <a:r>
              <a:rPr lang="en-US" sz="2400" dirty="0"/>
              <a:t>Engage People in the process</a:t>
            </a:r>
            <a:endParaRPr lang="en-US" dirty="0"/>
          </a:p>
          <a:p>
            <a:endParaRPr lang="en-US" dirty="0"/>
          </a:p>
          <a:p>
            <a:endParaRPr lang="en-US" dirty="0"/>
          </a:p>
          <a:p>
            <a:r>
              <a:rPr lang="en-US" dirty="0"/>
              <a:t>Additional Resources:</a:t>
            </a:r>
          </a:p>
          <a:p>
            <a:pPr marL="171450" indent="-171450">
              <a:buFont typeface="Arial" panose="020B0604020202020204" pitchFamily="34" charset="0"/>
              <a:buChar char="•"/>
            </a:pPr>
            <a:r>
              <a:rPr lang="en-US" dirty="0"/>
              <a:t>About KPI Fire: https://</a:t>
            </a:r>
            <a:r>
              <a:rPr lang="en-US" dirty="0" err="1"/>
              <a:t>www.kpifire.com</a:t>
            </a:r>
            <a:r>
              <a:rPr lang="en-US" dirty="0"/>
              <a:t>/about-</a:t>
            </a:r>
            <a:r>
              <a:rPr lang="en-US" dirty="0" err="1"/>
              <a:t>kpi</a:t>
            </a:r>
            <a:r>
              <a:rPr lang="en-US" dirty="0"/>
              <a:t>-fire/</a:t>
            </a:r>
          </a:p>
          <a:p>
            <a:pPr marL="171450" indent="-171450">
              <a:buFont typeface="Arial" panose="020B0604020202020204" pitchFamily="34" charset="0"/>
              <a:buChar char="•"/>
            </a:pPr>
            <a:r>
              <a:rPr lang="en-US" dirty="0"/>
              <a:t>How it works: https://</a:t>
            </a:r>
            <a:r>
              <a:rPr lang="en-US" dirty="0" err="1"/>
              <a:t>www.kpifire.com</a:t>
            </a:r>
            <a:r>
              <a:rPr lang="en-US" dirty="0"/>
              <a:t>/how-it-works/</a:t>
            </a:r>
          </a:p>
          <a:p>
            <a:pPr marL="628650" lvl="1" indent="-171450">
              <a:buFont typeface="Arial" panose="020B0604020202020204" pitchFamily="34" charset="0"/>
              <a:buChar char="•"/>
            </a:pPr>
            <a:r>
              <a:rPr lang="en-US" dirty="0"/>
              <a:t>Continuous Improvement Software: https://</a:t>
            </a:r>
            <a:r>
              <a:rPr lang="en-US" dirty="0" err="1"/>
              <a:t>www.kpifire.com</a:t>
            </a:r>
            <a:r>
              <a:rPr lang="en-US" dirty="0"/>
              <a:t>/continuous-improvement-software-2/</a:t>
            </a:r>
          </a:p>
          <a:p>
            <a:pPr marL="628650" lvl="1" indent="-171450">
              <a:buFont typeface="Arial" panose="020B0604020202020204" pitchFamily="34" charset="0"/>
              <a:buChar char="•"/>
            </a:pPr>
            <a:r>
              <a:rPr lang="en-US" dirty="0"/>
              <a:t>Strategic Planning &amp; Strategy Execution: https://</a:t>
            </a:r>
            <a:r>
              <a:rPr lang="en-US" dirty="0" err="1"/>
              <a:t>www.kpifire.com</a:t>
            </a:r>
            <a:r>
              <a:rPr lang="en-US" dirty="0"/>
              <a:t>/hoshin-</a:t>
            </a:r>
            <a:r>
              <a:rPr lang="en-US" dirty="0" err="1"/>
              <a:t>kanri</a:t>
            </a:r>
            <a:r>
              <a:rPr lang="en-US" dirty="0"/>
              <a:t>-planning/</a:t>
            </a:r>
          </a:p>
          <a:p>
            <a:pPr marL="628650" lvl="1" indent="-171450">
              <a:buFont typeface="Arial" panose="020B0604020202020204" pitchFamily="34" charset="0"/>
              <a:buChar char="•"/>
            </a:pPr>
            <a:r>
              <a:rPr lang="en-US" dirty="0"/>
              <a:t>Executive KPI Dashboards: https://</a:t>
            </a:r>
            <a:r>
              <a:rPr lang="en-US" dirty="0" err="1"/>
              <a:t>www.kpifire.com</a:t>
            </a:r>
            <a:r>
              <a:rPr lang="en-US" dirty="0"/>
              <a:t>/executive-dashboards/</a:t>
            </a:r>
          </a:p>
          <a:p>
            <a:pPr marL="171450" indent="-171450">
              <a:buFont typeface="Arial" panose="020B0604020202020204" pitchFamily="34" charset="0"/>
              <a:buChar char="•"/>
            </a:pPr>
            <a:r>
              <a:rPr lang="en-US" dirty="0"/>
              <a:t>Strategy Execution Software: https://</a:t>
            </a:r>
            <a:r>
              <a:rPr lang="en-US" dirty="0" err="1"/>
              <a:t>www.youtube.com</a:t>
            </a:r>
            <a:r>
              <a:rPr lang="en-US" dirty="0"/>
              <a:t>/</a:t>
            </a:r>
            <a:r>
              <a:rPr lang="en-US" dirty="0" err="1"/>
              <a:t>watch?v</a:t>
            </a:r>
            <a:r>
              <a:rPr lang="en-US" dirty="0"/>
              <a:t>=</a:t>
            </a:r>
            <a:r>
              <a:rPr lang="en-US" dirty="0" err="1"/>
              <a:t>EgclolinAHk</a:t>
            </a:r>
            <a:endParaRPr lang="en-US" dirty="0"/>
          </a:p>
          <a:p>
            <a:pPr marL="171450" indent="-171450">
              <a:buFont typeface="Arial" panose="020B0604020202020204" pitchFamily="34" charset="0"/>
              <a:buChar char="•"/>
            </a:pPr>
            <a:r>
              <a:rPr lang="en-US" dirty="0"/>
              <a:t>Demo for VP of Operations: https://</a:t>
            </a:r>
            <a:r>
              <a:rPr lang="en-US" dirty="0" err="1"/>
              <a:t>youtu.be</a:t>
            </a:r>
            <a:r>
              <a:rPr lang="en-US" dirty="0"/>
              <a:t>/1IcUzegQn8A</a:t>
            </a:r>
          </a:p>
        </p:txBody>
      </p:sp>
      <p:sp>
        <p:nvSpPr>
          <p:cNvPr id="4" name="Slide Number Placeholder 3"/>
          <p:cNvSpPr>
            <a:spLocks noGrp="1"/>
          </p:cNvSpPr>
          <p:nvPr>
            <p:ph type="sldNum" sz="quarter" idx="5"/>
          </p:nvPr>
        </p:nvSpPr>
        <p:spPr/>
        <p:txBody>
          <a:bodyPr/>
          <a:lstStyle/>
          <a:p>
            <a:fld id="{79230CFA-805A-4FD3-B3A0-DAAA5993DA17}" type="slidenum">
              <a:rPr lang="en-IN" smtClean="0"/>
              <a:t>5</a:t>
            </a:fld>
            <a:endParaRPr lang="en-IN" dirty="0"/>
          </a:p>
        </p:txBody>
      </p:sp>
    </p:spTree>
    <p:extLst>
      <p:ext uri="{BB962C8B-B14F-4D97-AF65-F5344CB8AC3E}">
        <p14:creationId xmlns:p14="http://schemas.microsoft.com/office/powerpoint/2010/main" val="2793793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6</a:t>
            </a:fld>
            <a:endParaRPr lang="en-IN" dirty="0"/>
          </a:p>
        </p:txBody>
      </p:sp>
    </p:spTree>
    <p:extLst>
      <p:ext uri="{BB962C8B-B14F-4D97-AF65-F5344CB8AC3E}">
        <p14:creationId xmlns:p14="http://schemas.microsoft.com/office/powerpoint/2010/main" val="3817179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Regardless of the methodology used, these are the key elements of executing a continuous Improvement program.</a:t>
            </a:r>
          </a:p>
          <a:p>
            <a:r>
              <a:rPr lang="en-US" dirty="0"/>
              <a:t>The three questions we want to ask ourselves are:</a:t>
            </a:r>
          </a:p>
          <a:p>
            <a:pPr marL="228600" indent="-228600">
              <a:buFont typeface="+mj-lt"/>
              <a:buAutoNum type="arabicPeriod"/>
            </a:pPr>
            <a:r>
              <a:rPr lang="en-US" dirty="0"/>
              <a:t>What do we want to accomplish?</a:t>
            </a:r>
          </a:p>
          <a:p>
            <a:pPr marL="228600" indent="-228600">
              <a:buFont typeface="+mj-lt"/>
              <a:buAutoNum type="arabicPeriod"/>
            </a:pPr>
            <a:r>
              <a:rPr lang="en-US" dirty="0"/>
              <a:t>How will we measure it?</a:t>
            </a:r>
          </a:p>
          <a:p>
            <a:pPr marL="228600" indent="-228600">
              <a:buFont typeface="+mj-lt"/>
              <a:buAutoNum type="arabicPeriod"/>
            </a:pPr>
            <a:r>
              <a:rPr lang="en-US" dirty="0"/>
              <a:t>What is the work to do be done?</a:t>
            </a:r>
          </a:p>
          <a:p>
            <a:pPr marL="228600" indent="-228600">
              <a:buFont typeface="+mj-lt"/>
              <a:buAutoNum type="arabicPeriod"/>
            </a:pPr>
            <a:endParaRPr lang="en-US" dirty="0"/>
          </a:p>
          <a:p>
            <a:pPr marL="228600" indent="-228600">
              <a:buFont typeface="Arial" panose="020B0604020202020204" pitchFamily="34" charset="0"/>
              <a:buChar char="•"/>
            </a:pPr>
            <a:r>
              <a:rPr lang="en-US" dirty="0"/>
              <a:t>In KPI Fire we use Goals, Metrics, and Projects to manage these aspects.</a:t>
            </a:r>
          </a:p>
          <a:p>
            <a:endParaRPr lang="en-US" dirty="0"/>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7</a:t>
            </a:fld>
            <a:endParaRPr lang="en-IN" dirty="0"/>
          </a:p>
        </p:txBody>
      </p:sp>
    </p:spTree>
    <p:extLst>
      <p:ext uri="{BB962C8B-B14F-4D97-AF65-F5344CB8AC3E}">
        <p14:creationId xmlns:p14="http://schemas.microsoft.com/office/powerpoint/2010/main" val="2654453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KPI Fire is set-up to Design your strategy, capture ideas, select projects, continuously improve processes, and measure results.</a:t>
            </a:r>
          </a:p>
        </p:txBody>
      </p:sp>
      <p:sp>
        <p:nvSpPr>
          <p:cNvPr id="4" name="Slide Number Placeholder 3"/>
          <p:cNvSpPr>
            <a:spLocks noGrp="1"/>
          </p:cNvSpPr>
          <p:nvPr>
            <p:ph type="sldNum" sz="quarter" idx="5"/>
          </p:nvPr>
        </p:nvSpPr>
        <p:spPr/>
        <p:txBody>
          <a:bodyPr/>
          <a:lstStyle/>
          <a:p>
            <a:fld id="{79230CFA-805A-4FD3-B3A0-DAAA5993DA17}" type="slidenum">
              <a:rPr lang="en-IN" smtClean="0"/>
              <a:t>8</a:t>
            </a:fld>
            <a:endParaRPr lang="en-IN" dirty="0"/>
          </a:p>
        </p:txBody>
      </p:sp>
    </p:spTree>
    <p:extLst>
      <p:ext uri="{BB962C8B-B14F-4D97-AF65-F5344CB8AC3E}">
        <p14:creationId xmlns:p14="http://schemas.microsoft.com/office/powerpoint/2010/main" val="218970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Jobs-to-be-Done in KPI Fire start with communicating a strategic objective by creating company goals. In order to measure the progress of those goals we identify and track key performance metrics (KPIs). When establishing a plan of action for executing change, start with collecting ideas and out of those evaluate which to activate into projects based on the effort vs impact matrix. Projects can be created from scratch or built with premade workflow templates. Inside a project teams, tasks, and project benefits will be managed and recorded.</a:t>
            </a:r>
          </a:p>
          <a:p>
            <a:endParaRPr lang="en-US" dirty="0"/>
          </a:p>
          <a:p>
            <a:r>
              <a:rPr lang="en-US" dirty="0"/>
              <a:t>To keep goals, metrics, and projects inline with one another, create direct links between each element. </a:t>
            </a:r>
          </a:p>
          <a:p>
            <a:endParaRPr lang="en-US" dirty="0"/>
          </a:p>
          <a:p>
            <a:r>
              <a:rPr lang="en-US" dirty="0"/>
              <a:t>Regularly schedule meetings to review progress, produce reports, and celebrate wins. </a:t>
            </a:r>
          </a:p>
          <a:p>
            <a:endParaRPr lang="en-US" dirty="0"/>
          </a:p>
          <a:p>
            <a:r>
              <a:rPr lang="en-US" dirty="0"/>
              <a:t>This feeds back into a continuous cycle where best practices can be established, employees are recognized, and improvement projects can make an impact.</a:t>
            </a:r>
          </a:p>
        </p:txBody>
      </p:sp>
      <p:sp>
        <p:nvSpPr>
          <p:cNvPr id="4" name="Slide Number Placeholder 3"/>
          <p:cNvSpPr>
            <a:spLocks noGrp="1"/>
          </p:cNvSpPr>
          <p:nvPr>
            <p:ph type="sldNum" sz="quarter" idx="5"/>
          </p:nvPr>
        </p:nvSpPr>
        <p:spPr/>
        <p:txBody>
          <a:bodyPr/>
          <a:lstStyle/>
          <a:p>
            <a:fld id="{79230CFA-805A-4FD3-B3A0-DAAA5993DA17}" type="slidenum">
              <a:rPr lang="en-IN" smtClean="0"/>
              <a:t>9</a:t>
            </a:fld>
            <a:endParaRPr lang="en-IN" dirty="0"/>
          </a:p>
        </p:txBody>
      </p:sp>
    </p:spTree>
    <p:extLst>
      <p:ext uri="{BB962C8B-B14F-4D97-AF65-F5344CB8AC3E}">
        <p14:creationId xmlns:p14="http://schemas.microsoft.com/office/powerpoint/2010/main" val="613849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latin typeface="Calibri" panose="020F0502020204030204" pitchFamily="34" charset="0"/>
              </a:defRPr>
            </a:lvl1pPr>
          </a:lstStyle>
          <a:p>
            <a:r>
              <a:rPr lang="en-US"/>
              <a:t>Click icon to add picture</a:t>
            </a:r>
            <a:endParaRPr lang="en-IN"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ight Triangle 9">
            <a:extLst>
              <a:ext uri="{FF2B5EF4-FFF2-40B4-BE49-F238E27FC236}">
                <a16:creationId xmlns:a16="http://schemas.microsoft.com/office/drawing/2014/main" id="{8C4253B4-66E2-4668-82AE-DB9FCABF636A}"/>
              </a:ext>
            </a:extLst>
          </p:cNvPr>
          <p:cNvSpPr/>
          <p:nvPr/>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cxnSp>
        <p:nvCxnSpPr>
          <p:cNvPr id="12" name="Straight Connector 11">
            <a:extLst>
              <a:ext uri="{FF2B5EF4-FFF2-40B4-BE49-F238E27FC236}">
                <a16:creationId xmlns:a16="http://schemas.microsoft.com/office/drawing/2014/main" id="{B58E9C95-8642-4BAD-829A-70B00C985B35}"/>
              </a:ext>
            </a:extLst>
          </p:cNvPr>
          <p:cNvCxnSpPr>
            <a:cxnSpLocks/>
          </p:cNvCxnSpPr>
          <p:nvPr/>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E42E84-97D0-4262-8480-2BC9C7A824B7}"/>
              </a:ext>
            </a:extLst>
          </p:cNvPr>
          <p:cNvCxnSpPr>
            <a:cxnSpLocks/>
          </p:cNvCxnSpPr>
          <p:nvPr/>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736242-D1BB-4466-9502-9233F69748C8}"/>
              </a:ext>
            </a:extLst>
          </p:cNvPr>
          <p:cNvCxnSpPr>
            <a:cxnSpLocks/>
          </p:cNvCxnSpPr>
          <p:nvPr/>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ight Triangle 14">
            <a:extLst>
              <a:ext uri="{FF2B5EF4-FFF2-40B4-BE49-F238E27FC236}">
                <a16:creationId xmlns:a16="http://schemas.microsoft.com/office/drawing/2014/main" id="{EE9C1843-0010-EE4A-988F-09CD9DF3812B}"/>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cxnSp>
        <p:nvCxnSpPr>
          <p:cNvPr id="17" name="Straight Connector 16">
            <a:extLst>
              <a:ext uri="{FF2B5EF4-FFF2-40B4-BE49-F238E27FC236}">
                <a16:creationId xmlns:a16="http://schemas.microsoft.com/office/drawing/2014/main" id="{603CA297-F743-404C-8369-09643CF43ED0}"/>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5291991-4BB1-9A4A-8468-7C086962E30E}"/>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9DB995F-FA48-BB4E-8E0D-D10C1DAF24E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96076"/>
      </p:ext>
    </p:extLst>
  </p:cSld>
  <p:clrMapOvr>
    <a:masterClrMapping/>
  </p:clrMapOvr>
  <p:extLst>
    <p:ext uri="{DCECCB84-F9BA-43D5-87BE-67443E8EF086}">
      <p15:sldGuideLst xmlns:p15="http://schemas.microsoft.com/office/powerpoint/2012/main">
        <p15:guide id="15" orient="horz" pos="2160" userDrawn="1">
          <p15:clr>
            <a:srgbClr val="FBAE40"/>
          </p15:clr>
        </p15:guide>
        <p15:guide id="16" pos="7537" userDrawn="1">
          <p15:clr>
            <a:srgbClr val="FBAE40"/>
          </p15:clr>
        </p15:guide>
        <p15:guide id="17" pos="138" userDrawn="1">
          <p15:clr>
            <a:srgbClr val="FBAE40"/>
          </p15:clr>
        </p15:guide>
        <p15:guide id="18" orient="horz" pos="4178" userDrawn="1">
          <p15:clr>
            <a:srgbClr val="FBAE40"/>
          </p15:clr>
        </p15:guide>
        <p15:guide id="19" orient="horz" pos="142" userDrawn="1">
          <p15:clr>
            <a:srgbClr val="FBAE40"/>
          </p15:clr>
        </p15:guide>
        <p15:guide id="20" pos="2457" userDrawn="1">
          <p15:clr>
            <a:srgbClr val="FBAE40"/>
          </p15:clr>
        </p15:guide>
        <p15:guide id="21"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A0030CD-8C9E-4AA5-8C5D-F9B2EDB7E17A}"/>
              </a:ext>
            </a:extLst>
          </p:cNvPr>
          <p:cNvGrpSpPr/>
          <p:nvPr/>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30" name="Parallelogram 29">
            <a:extLst>
              <a:ext uri="{FF2B5EF4-FFF2-40B4-BE49-F238E27FC236}">
                <a16:creationId xmlns:a16="http://schemas.microsoft.com/office/drawing/2014/main" id="{406089BB-36DC-4E23-B215-527A8A18FCFB}"/>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latin typeface="Calibri" panose="020F0502020204030204" pitchFamily="34" charset="0"/>
            </a:endParaRPr>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IN" smtClean="0"/>
              <a:t>‹#›</a:t>
            </a:fld>
            <a:endParaRPr lang="en-IN" dirty="0"/>
          </a:p>
        </p:txBody>
      </p:sp>
      <p:pic>
        <p:nvPicPr>
          <p:cNvPr id="10" name="Picture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99661" y="302654"/>
            <a:ext cx="562091" cy="485731"/>
          </a:xfrm>
          <a:prstGeom prst="rect">
            <a:avLst/>
          </a:prstGeom>
        </p:spPr>
      </p:pic>
      <p:grpSp>
        <p:nvGrpSpPr>
          <p:cNvPr id="11" name="Group 10">
            <a:extLst>
              <a:ext uri="{FF2B5EF4-FFF2-40B4-BE49-F238E27FC236}">
                <a16:creationId xmlns:a16="http://schemas.microsoft.com/office/drawing/2014/main" id="{AE8FE225-2694-4C7F-9F1B-8AA5E0E405EC}"/>
              </a:ext>
            </a:extLst>
          </p:cNvPr>
          <p:cNvGrpSpPr/>
          <p:nvPr/>
        </p:nvGrpSpPr>
        <p:grpSpPr>
          <a:xfrm flipH="1">
            <a:off x="7561328" y="0"/>
            <a:ext cx="4831840" cy="3541007"/>
            <a:chOff x="-192127" y="-2"/>
            <a:chExt cx="4831840" cy="3367272"/>
          </a:xfrm>
        </p:grpSpPr>
        <p:sp>
          <p:nvSpPr>
            <p:cNvPr id="12" name="Diagonal Stripe 11">
              <a:extLst>
                <a:ext uri="{FF2B5EF4-FFF2-40B4-BE49-F238E27FC236}">
                  <a16:creationId xmlns:a16="http://schemas.microsoft.com/office/drawing/2014/main" id="{7E82ABC5-AFD0-4075-827A-A24F18D34C10}"/>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13" name="Straight Connector 12">
              <a:extLst>
                <a:ext uri="{FF2B5EF4-FFF2-40B4-BE49-F238E27FC236}">
                  <a16:creationId xmlns:a16="http://schemas.microsoft.com/office/drawing/2014/main" id="{FD4C68CD-AAA5-4CCE-981E-AB298CAED1A4}"/>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Parallelogram 13">
              <a:extLst>
                <a:ext uri="{FF2B5EF4-FFF2-40B4-BE49-F238E27FC236}">
                  <a16:creationId xmlns:a16="http://schemas.microsoft.com/office/drawing/2014/main" id="{E550176E-2322-450A-9CD8-2057459C6068}"/>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15" name="Parallelogram 14">
            <a:extLst>
              <a:ext uri="{FF2B5EF4-FFF2-40B4-BE49-F238E27FC236}">
                <a16:creationId xmlns:a16="http://schemas.microsoft.com/office/drawing/2014/main" id="{DF21DA8F-D247-4E70-8C32-0408D52DD99E}"/>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latin typeface="Calibri" panose="020F0502020204030204" pitchFamily="34" charset="0"/>
            </a:endParaRPr>
          </a:p>
        </p:txBody>
      </p:sp>
      <p:pic>
        <p:nvPicPr>
          <p:cNvPr id="16" name="Picture 15">
            <a:extLst>
              <a:ext uri="{FF2B5EF4-FFF2-40B4-BE49-F238E27FC236}">
                <a16:creationId xmlns:a16="http://schemas.microsoft.com/office/drawing/2014/main" id="{9C7376D7-1D73-447D-B158-5207E8CC9BA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99661" y="302654"/>
            <a:ext cx="562091" cy="485731"/>
          </a:xfrm>
          <a:prstGeom prst="rect">
            <a:avLst/>
          </a:prstGeom>
        </p:spPr>
      </p:pic>
      <p:grpSp>
        <p:nvGrpSpPr>
          <p:cNvPr id="17" name="Group 16">
            <a:extLst>
              <a:ext uri="{FF2B5EF4-FFF2-40B4-BE49-F238E27FC236}">
                <a16:creationId xmlns:a16="http://schemas.microsoft.com/office/drawing/2014/main" id="{AB8E7434-46C4-3548-86CD-593EE5B0032B}"/>
              </a:ext>
            </a:extLst>
          </p:cNvPr>
          <p:cNvGrpSpPr/>
          <p:nvPr userDrawn="1"/>
        </p:nvGrpSpPr>
        <p:grpSpPr>
          <a:xfrm flipH="1">
            <a:off x="7561328" y="0"/>
            <a:ext cx="4831840" cy="3541007"/>
            <a:chOff x="-192127" y="-2"/>
            <a:chExt cx="4831840" cy="3367272"/>
          </a:xfrm>
        </p:grpSpPr>
        <p:sp>
          <p:nvSpPr>
            <p:cNvPr id="18" name="Diagonal Stripe 17">
              <a:extLst>
                <a:ext uri="{FF2B5EF4-FFF2-40B4-BE49-F238E27FC236}">
                  <a16:creationId xmlns:a16="http://schemas.microsoft.com/office/drawing/2014/main" id="{6D02056E-FD60-A34E-8FE7-357A14EC44D6}"/>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19" name="Straight Connector 18">
              <a:extLst>
                <a:ext uri="{FF2B5EF4-FFF2-40B4-BE49-F238E27FC236}">
                  <a16:creationId xmlns:a16="http://schemas.microsoft.com/office/drawing/2014/main" id="{0F35A703-51FE-DE4C-9F0F-536687836F12}"/>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Parallelogram 19">
              <a:extLst>
                <a:ext uri="{FF2B5EF4-FFF2-40B4-BE49-F238E27FC236}">
                  <a16:creationId xmlns:a16="http://schemas.microsoft.com/office/drawing/2014/main" id="{0F9817A3-88BE-5B42-853D-6323315A3398}"/>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21" name="Parallelogram 20">
            <a:extLst>
              <a:ext uri="{FF2B5EF4-FFF2-40B4-BE49-F238E27FC236}">
                <a16:creationId xmlns:a16="http://schemas.microsoft.com/office/drawing/2014/main" id="{F074129D-ED9B-424B-9A5B-B501E5456BA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latin typeface="Calibri" panose="020F0502020204030204" pitchFamily="34" charset="0"/>
            </a:endParaRPr>
          </a:p>
        </p:txBody>
      </p:sp>
      <p:pic>
        <p:nvPicPr>
          <p:cNvPr id="22" name="Picture 21">
            <a:extLst>
              <a:ext uri="{FF2B5EF4-FFF2-40B4-BE49-F238E27FC236}">
                <a16:creationId xmlns:a16="http://schemas.microsoft.com/office/drawing/2014/main" id="{26BA6303-0048-AE42-9052-ECC39B92638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199661" y="372751"/>
            <a:ext cx="562091" cy="485731"/>
          </a:xfrm>
          <a:prstGeom prst="rect">
            <a:avLst/>
          </a:prstGeom>
        </p:spPr>
      </p:pic>
    </p:spTree>
    <p:extLst>
      <p:ext uri="{BB962C8B-B14F-4D97-AF65-F5344CB8AC3E}">
        <p14:creationId xmlns:p14="http://schemas.microsoft.com/office/powerpoint/2010/main" val="2480318141"/>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B2FB48C-0C70-4DBE-B904-A134B6644DD3}"/>
              </a:ext>
            </a:extLst>
          </p:cNvPr>
          <p:cNvGrpSpPr/>
          <p:nvPr/>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31" name="Parallelogram 30">
            <a:extLst>
              <a:ext uri="{FF2B5EF4-FFF2-40B4-BE49-F238E27FC236}">
                <a16:creationId xmlns:a16="http://schemas.microsoft.com/office/drawing/2014/main" id="{41E23981-B12A-4AC3-A030-337BBBA5E45B}"/>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latin typeface="Calibri" panose="020F0502020204030204" pitchFamily="34" charset="0"/>
            </a:endParaRPr>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4400" b="1">
                <a:solidFill>
                  <a:schemeClr val="accent1"/>
                </a:solidFill>
              </a:defRPr>
            </a:lvl1pPr>
          </a:lstStyle>
          <a:p>
            <a:r>
              <a:rPr lang="en-US" dirty="0"/>
              <a:t>Click to Edit Master Title Style </a:t>
            </a:r>
            <a:endParaRPr lang="en-IN"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IN" smtClean="0"/>
              <a:t>‹#›</a:t>
            </a:fld>
            <a:endParaRPr lang="en-IN" dirty="0"/>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99661" y="302654"/>
            <a:ext cx="562091" cy="485731"/>
          </a:xfrm>
          <a:prstGeom prst="rect">
            <a:avLst/>
          </a:prstGeom>
        </p:spPr>
      </p:pic>
      <p:grpSp>
        <p:nvGrpSpPr>
          <p:cNvPr id="12" name="Group 11">
            <a:extLst>
              <a:ext uri="{FF2B5EF4-FFF2-40B4-BE49-F238E27FC236}">
                <a16:creationId xmlns:a16="http://schemas.microsoft.com/office/drawing/2014/main" id="{AED25037-806C-415C-BB73-B4D8AFAFF9AC}"/>
              </a:ext>
            </a:extLst>
          </p:cNvPr>
          <p:cNvGrpSpPr/>
          <p:nvPr/>
        </p:nvGrpSpPr>
        <p:grpSpPr>
          <a:xfrm flipH="1">
            <a:off x="7561328" y="0"/>
            <a:ext cx="4831840" cy="3541007"/>
            <a:chOff x="-192127" y="-2"/>
            <a:chExt cx="4831840" cy="3367272"/>
          </a:xfrm>
        </p:grpSpPr>
        <p:sp>
          <p:nvSpPr>
            <p:cNvPr id="13" name="Diagonal Stripe 12">
              <a:extLst>
                <a:ext uri="{FF2B5EF4-FFF2-40B4-BE49-F238E27FC236}">
                  <a16:creationId xmlns:a16="http://schemas.microsoft.com/office/drawing/2014/main" id="{2CA7C0AD-6729-4504-86BF-AF61AD0A7B41}"/>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14" name="Straight Connector 13">
              <a:extLst>
                <a:ext uri="{FF2B5EF4-FFF2-40B4-BE49-F238E27FC236}">
                  <a16:creationId xmlns:a16="http://schemas.microsoft.com/office/drawing/2014/main" id="{6628E609-5F0A-4B12-B705-4A7E15FB8EE4}"/>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Parallelogram 14">
              <a:extLst>
                <a:ext uri="{FF2B5EF4-FFF2-40B4-BE49-F238E27FC236}">
                  <a16:creationId xmlns:a16="http://schemas.microsoft.com/office/drawing/2014/main" id="{253CA710-E1F3-48F6-9594-CA61FAEE44EF}"/>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16" name="Parallelogram 15">
            <a:extLst>
              <a:ext uri="{FF2B5EF4-FFF2-40B4-BE49-F238E27FC236}">
                <a16:creationId xmlns:a16="http://schemas.microsoft.com/office/drawing/2014/main" id="{8A0944A7-9FA9-4884-8F8B-B2D9DFC8D856}"/>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latin typeface="Calibri" panose="020F0502020204030204" pitchFamily="34" charset="0"/>
            </a:endParaRPr>
          </a:p>
        </p:txBody>
      </p:sp>
      <p:pic>
        <p:nvPicPr>
          <p:cNvPr id="17" name="Picture 16">
            <a:extLst>
              <a:ext uri="{FF2B5EF4-FFF2-40B4-BE49-F238E27FC236}">
                <a16:creationId xmlns:a16="http://schemas.microsoft.com/office/drawing/2014/main" id="{F57411D3-F83D-49E0-966B-B6E0C9F30E8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99661" y="302654"/>
            <a:ext cx="562091" cy="485731"/>
          </a:xfrm>
          <a:prstGeom prst="rect">
            <a:avLst/>
          </a:prstGeom>
        </p:spPr>
      </p:pic>
      <p:grpSp>
        <p:nvGrpSpPr>
          <p:cNvPr id="18" name="Group 17">
            <a:extLst>
              <a:ext uri="{FF2B5EF4-FFF2-40B4-BE49-F238E27FC236}">
                <a16:creationId xmlns:a16="http://schemas.microsoft.com/office/drawing/2014/main" id="{5D057E3A-3313-5940-9538-B7641BA9D031}"/>
              </a:ext>
            </a:extLst>
          </p:cNvPr>
          <p:cNvGrpSpPr/>
          <p:nvPr userDrawn="1"/>
        </p:nvGrpSpPr>
        <p:grpSpPr>
          <a:xfrm flipH="1">
            <a:off x="7561328" y="0"/>
            <a:ext cx="4831840" cy="3541007"/>
            <a:chOff x="-192127" y="-2"/>
            <a:chExt cx="4831840" cy="3367272"/>
          </a:xfrm>
        </p:grpSpPr>
        <p:sp>
          <p:nvSpPr>
            <p:cNvPr id="19" name="Diagonal Stripe 18">
              <a:extLst>
                <a:ext uri="{FF2B5EF4-FFF2-40B4-BE49-F238E27FC236}">
                  <a16:creationId xmlns:a16="http://schemas.microsoft.com/office/drawing/2014/main" id="{1A947A3E-1244-8A47-A28D-7AAE96845111}"/>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20" name="Straight Connector 19">
              <a:extLst>
                <a:ext uri="{FF2B5EF4-FFF2-40B4-BE49-F238E27FC236}">
                  <a16:creationId xmlns:a16="http://schemas.microsoft.com/office/drawing/2014/main" id="{8B82B39D-1016-3342-BB8E-B3E0AF65F08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Parallelogram 20">
              <a:extLst>
                <a:ext uri="{FF2B5EF4-FFF2-40B4-BE49-F238E27FC236}">
                  <a16:creationId xmlns:a16="http://schemas.microsoft.com/office/drawing/2014/main" id="{F9D97994-AA67-B34C-A760-8EACC2818A5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22" name="Parallelogram 21">
            <a:extLst>
              <a:ext uri="{FF2B5EF4-FFF2-40B4-BE49-F238E27FC236}">
                <a16:creationId xmlns:a16="http://schemas.microsoft.com/office/drawing/2014/main" id="{0E11F7B8-A7C4-C948-9A56-0D880B3A2A52}"/>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latin typeface="Calibri" panose="020F0502020204030204" pitchFamily="34" charset="0"/>
            </a:endParaRPr>
          </a:p>
        </p:txBody>
      </p:sp>
      <p:pic>
        <p:nvPicPr>
          <p:cNvPr id="23" name="Picture 22">
            <a:extLst>
              <a:ext uri="{FF2B5EF4-FFF2-40B4-BE49-F238E27FC236}">
                <a16:creationId xmlns:a16="http://schemas.microsoft.com/office/drawing/2014/main" id="{E07DECF9-6E15-A048-ACE6-819A0CD5A85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17004" y="396199"/>
            <a:ext cx="562091" cy="485731"/>
          </a:xfrm>
          <a:prstGeom prst="rect">
            <a:avLst/>
          </a:prstGeom>
        </p:spPr>
      </p:pic>
    </p:spTree>
    <p:extLst>
      <p:ext uri="{BB962C8B-B14F-4D97-AF65-F5344CB8AC3E}">
        <p14:creationId xmlns:p14="http://schemas.microsoft.com/office/powerpoint/2010/main" val="319504201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B2FB48C-0C70-4DBE-B904-A134B6644DD3}"/>
              </a:ext>
            </a:extLst>
          </p:cNvPr>
          <p:cNvGrpSpPr/>
          <p:nvPr/>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31" name="Parallelogram 30">
            <a:extLst>
              <a:ext uri="{FF2B5EF4-FFF2-40B4-BE49-F238E27FC236}">
                <a16:creationId xmlns:a16="http://schemas.microsoft.com/office/drawing/2014/main" id="{41E23981-B12A-4AC3-A030-337BBBA5E45B}"/>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latin typeface="Calibri" panose="020F0502020204030204" pitchFamily="34" charset="0"/>
            </a:endParaRPr>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4400" b="1">
                <a:solidFill>
                  <a:schemeClr val="accent1"/>
                </a:solidFill>
              </a:defRPr>
            </a:lvl1pPr>
          </a:lstStyle>
          <a:p>
            <a:r>
              <a:rPr lang="en-US" dirty="0"/>
              <a:t>Click to Edit Master Title Style </a:t>
            </a:r>
            <a:endParaRPr lang="en-IN"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IN" smtClean="0"/>
              <a:pPr/>
              <a:t>‹#›</a:t>
            </a:fld>
            <a:endParaRPr lang="en-IN" dirty="0"/>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99661" y="302654"/>
            <a:ext cx="562091" cy="485731"/>
          </a:xfrm>
          <a:prstGeom prst="rect">
            <a:avLst/>
          </a:prstGeom>
        </p:spPr>
      </p:pic>
      <p:sp>
        <p:nvSpPr>
          <p:cNvPr id="7" name="Text Placeholder 6">
            <a:extLst>
              <a:ext uri="{FF2B5EF4-FFF2-40B4-BE49-F238E27FC236}">
                <a16:creationId xmlns:a16="http://schemas.microsoft.com/office/drawing/2014/main" id="{83E94A2B-7F61-44C6-BA12-87727235853B}"/>
              </a:ext>
            </a:extLst>
          </p:cNvPr>
          <p:cNvSpPr>
            <a:spLocks noGrp="1"/>
          </p:cNvSpPr>
          <p:nvPr>
            <p:ph type="body" sz="quarter" idx="12"/>
          </p:nvPr>
        </p:nvSpPr>
        <p:spPr>
          <a:xfrm>
            <a:off x="519113" y="1638300"/>
            <a:ext cx="10680700" cy="4530725"/>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7753A652-D86A-7F46-B47B-AF69C0E6D8F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199813" y="329206"/>
            <a:ext cx="562091" cy="485731"/>
          </a:xfrm>
          <a:prstGeom prst="rect">
            <a:avLst/>
          </a:prstGeom>
        </p:spPr>
      </p:pic>
    </p:spTree>
    <p:extLst>
      <p:ext uri="{BB962C8B-B14F-4D97-AF65-F5344CB8AC3E}">
        <p14:creationId xmlns:p14="http://schemas.microsoft.com/office/powerpoint/2010/main" val="732300948"/>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2 Wrapping Columns ">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B2FB48C-0C70-4DBE-B904-A134B6644DD3}"/>
              </a:ext>
            </a:extLst>
          </p:cNvPr>
          <p:cNvGrpSpPr/>
          <p:nvPr/>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31" name="Parallelogram 30">
            <a:extLst>
              <a:ext uri="{FF2B5EF4-FFF2-40B4-BE49-F238E27FC236}">
                <a16:creationId xmlns:a16="http://schemas.microsoft.com/office/drawing/2014/main" id="{41E23981-B12A-4AC3-A030-337BBBA5E45B}"/>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latin typeface="Calibri" panose="020F0502020204030204" pitchFamily="34" charset="0"/>
            </a:endParaRPr>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4400" b="1">
                <a:solidFill>
                  <a:schemeClr val="accent1"/>
                </a:solidFill>
              </a:defRPr>
            </a:lvl1pPr>
          </a:lstStyle>
          <a:p>
            <a:r>
              <a:rPr lang="en-US" dirty="0"/>
              <a:t>Click to Edit Master Title Style </a:t>
            </a:r>
            <a:endParaRPr lang="en-IN"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IN" smtClean="0"/>
              <a:pPr/>
              <a:t>‹#›</a:t>
            </a:fld>
            <a:endParaRPr lang="en-IN" dirty="0"/>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99661" y="302654"/>
            <a:ext cx="562091" cy="485731"/>
          </a:xfrm>
          <a:prstGeom prst="rect">
            <a:avLst/>
          </a:prstGeom>
        </p:spPr>
      </p:pic>
      <p:sp>
        <p:nvSpPr>
          <p:cNvPr id="7" name="Text Placeholder 6">
            <a:extLst>
              <a:ext uri="{FF2B5EF4-FFF2-40B4-BE49-F238E27FC236}">
                <a16:creationId xmlns:a16="http://schemas.microsoft.com/office/drawing/2014/main" id="{83E94A2B-7F61-44C6-BA12-87727235853B}"/>
              </a:ext>
            </a:extLst>
          </p:cNvPr>
          <p:cNvSpPr>
            <a:spLocks noGrp="1"/>
          </p:cNvSpPr>
          <p:nvPr>
            <p:ph type="body" sz="quarter" idx="12"/>
          </p:nvPr>
        </p:nvSpPr>
        <p:spPr>
          <a:xfrm>
            <a:off x="519113" y="1638300"/>
            <a:ext cx="10680700" cy="4530725"/>
          </a:xfrm>
          <a:prstGeom prst="rect">
            <a:avLst/>
          </a:prstGeom>
        </p:spPr>
        <p:txBody>
          <a:bodyPr numCol="2" spcCol="274320"/>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BEEF4255-E429-C64E-8D11-AE5A87A1C7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54330" y="357521"/>
            <a:ext cx="562091" cy="485731"/>
          </a:xfrm>
          <a:prstGeom prst="rect">
            <a:avLst/>
          </a:prstGeom>
        </p:spPr>
      </p:pic>
    </p:spTree>
    <p:extLst>
      <p:ext uri="{BB962C8B-B14F-4D97-AF65-F5344CB8AC3E}">
        <p14:creationId xmlns:p14="http://schemas.microsoft.com/office/powerpoint/2010/main" val="3481298068"/>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2 Distinct Columns">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B2FB48C-0C70-4DBE-B904-A134B6644DD3}"/>
              </a:ext>
            </a:extLst>
          </p:cNvPr>
          <p:cNvGrpSpPr/>
          <p:nvPr/>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31" name="Parallelogram 30">
            <a:extLst>
              <a:ext uri="{FF2B5EF4-FFF2-40B4-BE49-F238E27FC236}">
                <a16:creationId xmlns:a16="http://schemas.microsoft.com/office/drawing/2014/main" id="{41E23981-B12A-4AC3-A030-337BBBA5E45B}"/>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latin typeface="Calibri" panose="020F0502020204030204" pitchFamily="34" charset="0"/>
            </a:endParaRPr>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4400" b="1">
                <a:solidFill>
                  <a:schemeClr val="accent1"/>
                </a:solidFill>
              </a:defRPr>
            </a:lvl1pPr>
          </a:lstStyle>
          <a:p>
            <a:r>
              <a:rPr lang="en-US" dirty="0"/>
              <a:t>Click to Edit Master Title Style </a:t>
            </a:r>
            <a:endParaRPr lang="en-IN"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IN" smtClean="0"/>
              <a:pPr/>
              <a:t>‹#›</a:t>
            </a:fld>
            <a:endParaRPr lang="en-IN" dirty="0"/>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99661" y="302654"/>
            <a:ext cx="562091" cy="485731"/>
          </a:xfrm>
          <a:prstGeom prst="rect">
            <a:avLst/>
          </a:prstGeom>
        </p:spPr>
      </p:pic>
      <p:sp>
        <p:nvSpPr>
          <p:cNvPr id="7" name="Text Placeholder 6">
            <a:extLst>
              <a:ext uri="{FF2B5EF4-FFF2-40B4-BE49-F238E27FC236}">
                <a16:creationId xmlns:a16="http://schemas.microsoft.com/office/drawing/2014/main" id="{83E94A2B-7F61-44C6-BA12-87727235853B}"/>
              </a:ext>
            </a:extLst>
          </p:cNvPr>
          <p:cNvSpPr>
            <a:spLocks noGrp="1"/>
          </p:cNvSpPr>
          <p:nvPr>
            <p:ph type="body" sz="quarter" idx="12"/>
          </p:nvPr>
        </p:nvSpPr>
        <p:spPr>
          <a:xfrm>
            <a:off x="519113" y="1638300"/>
            <a:ext cx="5576887" cy="4530725"/>
          </a:xfrm>
          <a:prstGeom prst="rect">
            <a:avLst/>
          </a:prstGeom>
        </p:spPr>
        <p:txBody>
          <a:bodyPr numCol="1" spcCol="0"/>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a:extLst>
              <a:ext uri="{FF2B5EF4-FFF2-40B4-BE49-F238E27FC236}">
                <a16:creationId xmlns:a16="http://schemas.microsoft.com/office/drawing/2014/main" id="{5FE6BDA4-97F9-4B7E-A838-A3FCC26FE679}"/>
              </a:ext>
            </a:extLst>
          </p:cNvPr>
          <p:cNvSpPr>
            <a:spLocks noGrp="1"/>
          </p:cNvSpPr>
          <p:nvPr>
            <p:ph type="body" sz="quarter" idx="13"/>
          </p:nvPr>
        </p:nvSpPr>
        <p:spPr>
          <a:xfrm>
            <a:off x="6310311" y="1638300"/>
            <a:ext cx="5576887" cy="4530725"/>
          </a:xfrm>
          <a:prstGeom prst="rect">
            <a:avLst/>
          </a:prstGeom>
        </p:spPr>
        <p:txBody>
          <a:bodyPr numCol="1" spcCol="0"/>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334FDF10-67E0-A947-92B0-2D23FA68505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6038" y="331080"/>
            <a:ext cx="562091" cy="485731"/>
          </a:xfrm>
          <a:prstGeom prst="rect">
            <a:avLst/>
          </a:prstGeom>
        </p:spPr>
      </p:pic>
    </p:spTree>
    <p:extLst>
      <p:ext uri="{BB962C8B-B14F-4D97-AF65-F5344CB8AC3E}">
        <p14:creationId xmlns:p14="http://schemas.microsoft.com/office/powerpoint/2010/main" val="414895952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with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1964-D453-4CBE-A17A-D46FFE1F0715}"/>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22AFE37-FFB6-44DB-A00B-443B91AEBA60}"/>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6A27E2FF-29B3-44A3-AC1C-B0A0558D99AB}"/>
              </a:ext>
            </a:extLst>
          </p:cNvPr>
          <p:cNvSpPr>
            <a:spLocks noGrp="1"/>
          </p:cNvSpPr>
          <p:nvPr>
            <p:ph type="sldNum" sz="quarter" idx="11"/>
          </p:nvPr>
        </p:nvSpPr>
        <p:spPr/>
        <p:txBody>
          <a:bodyPr/>
          <a:lstStyle/>
          <a:p>
            <a:fld id="{8699F50C-BE38-4BD0-BA84-9B090E1F2B9B}" type="slidenum">
              <a:rPr lang="en-IN" smtClean="0"/>
              <a:pPr/>
              <a:t>‹#›</a:t>
            </a:fld>
            <a:endParaRPr lang="en-IN" dirty="0"/>
          </a:p>
        </p:txBody>
      </p:sp>
      <p:sp>
        <p:nvSpPr>
          <p:cNvPr id="6" name="Table Placeholder 5">
            <a:extLst>
              <a:ext uri="{FF2B5EF4-FFF2-40B4-BE49-F238E27FC236}">
                <a16:creationId xmlns:a16="http://schemas.microsoft.com/office/drawing/2014/main" id="{CEAE0F85-B9BE-42DE-94CF-0B8AA84D2BD4}"/>
              </a:ext>
            </a:extLst>
          </p:cNvPr>
          <p:cNvSpPr>
            <a:spLocks noGrp="1"/>
          </p:cNvSpPr>
          <p:nvPr>
            <p:ph type="tbl" sz="quarter" idx="12"/>
          </p:nvPr>
        </p:nvSpPr>
        <p:spPr>
          <a:xfrm>
            <a:off x="519113" y="1609725"/>
            <a:ext cx="10834687" cy="4149725"/>
          </a:xfrm>
          <a:prstGeom prst="rect">
            <a:avLst/>
          </a:prstGeom>
        </p:spPr>
        <p:txBody>
          <a:bodyPr/>
          <a:lstStyle>
            <a:lvl1pPr>
              <a:defRPr>
                <a:latin typeface="Calibri" panose="020F0502020204030204" pitchFamily="34" charset="0"/>
              </a:defRPr>
            </a:lvl1pPr>
          </a:lstStyle>
          <a:p>
            <a:r>
              <a:rPr lang="en-US"/>
              <a:t>Click icon to add table</a:t>
            </a:r>
            <a:endParaRPr lang="en-US" dirty="0"/>
          </a:p>
        </p:txBody>
      </p:sp>
    </p:spTree>
    <p:extLst>
      <p:ext uri="{BB962C8B-B14F-4D97-AF65-F5344CB8AC3E}">
        <p14:creationId xmlns:p14="http://schemas.microsoft.com/office/powerpoint/2010/main" val="3625205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18274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latin typeface="Calibri" panose="020F0502020204030204" pitchFamily="34" charset="0"/>
              </a:defRPr>
            </a:lvl1pPr>
            <a:lvl2pPr>
              <a:buClr>
                <a:schemeClr val="accent2"/>
              </a:buClr>
              <a:defRPr sz="2000">
                <a:solidFill>
                  <a:schemeClr val="tx1"/>
                </a:solidFill>
                <a:latin typeface="Calibri" panose="020F0502020204030204" pitchFamily="34" charset="0"/>
              </a:defRPr>
            </a:lvl2pPr>
            <a:lvl3pPr>
              <a:buClr>
                <a:schemeClr val="accent2"/>
              </a:buClr>
              <a:defRPr sz="1800">
                <a:solidFill>
                  <a:schemeClr val="tx1"/>
                </a:solidFill>
                <a:latin typeface="Calibri" panose="020F0502020204030204" pitchFamily="34" charset="0"/>
              </a:defRPr>
            </a:lvl3pPr>
            <a:lvl4pPr>
              <a:buClr>
                <a:schemeClr val="accent2"/>
              </a:buClr>
              <a:defRPr sz="1600">
                <a:solidFill>
                  <a:schemeClr val="tx1"/>
                </a:solidFill>
                <a:latin typeface="Calibri" panose="020F0502020204030204" pitchFamily="34" charset="0"/>
              </a:defRPr>
            </a:lvl4pPr>
            <a:lvl5pPr>
              <a:buClr>
                <a:schemeClr val="accent2"/>
              </a:buClr>
              <a:defRPr sz="1600">
                <a:solidFill>
                  <a:schemeClr val="tx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4" name="Right Triangle 23">
            <a:extLst>
              <a:ext uri="{FF2B5EF4-FFF2-40B4-BE49-F238E27FC236}">
                <a16:creationId xmlns:a16="http://schemas.microsoft.com/office/drawing/2014/main" id="{BD6ACE60-499D-41AB-89C4-D537D7C3D22A}"/>
              </a:ext>
            </a:extLst>
          </p:cNvPr>
          <p:cNvSpPr/>
          <p:nvPr/>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sp>
        <p:nvSpPr>
          <p:cNvPr id="25" name="Parallelogram 24">
            <a:extLst>
              <a:ext uri="{FF2B5EF4-FFF2-40B4-BE49-F238E27FC236}">
                <a16:creationId xmlns:a16="http://schemas.microsoft.com/office/drawing/2014/main" id="{18C08F43-D42B-4CF1-912F-BC83D72AB415}"/>
              </a:ext>
            </a:extLst>
          </p:cNvPr>
          <p:cNvSpPr/>
          <p:nvPr/>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Calibri" panose="020F0502020204030204" pitchFamily="34" charset="0"/>
            </a:endParaRPr>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latin typeface="Calibri" panose="020F0502020204030204" pitchFamily="34" charset="0"/>
              </a:defRPr>
            </a:lvl1pPr>
            <a:lvl2pPr marL="457200" indent="0">
              <a:buNone/>
              <a:defRPr/>
            </a:lvl2pPr>
          </a:lstStyle>
          <a:p>
            <a:pPr lvl="0"/>
            <a:r>
              <a:rPr lang="en-US" dirty="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latin typeface="Calibri" panose="020F0502020204030204" pitchFamily="34" charset="0"/>
              </a:defRPr>
            </a:lvl1pPr>
          </a:lstStyle>
          <a:p>
            <a:r>
              <a:rPr lang="en-US"/>
              <a:t>Click icon to add picture</a:t>
            </a:r>
            <a:endParaRPr lang="en-IN"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IN" smtClean="0"/>
              <a:pPr/>
              <a:t>‹#›</a:t>
            </a:fld>
            <a:endParaRPr lang="en-IN" dirty="0"/>
          </a:p>
        </p:txBody>
      </p:sp>
    </p:spTree>
    <p:extLst>
      <p:ext uri="{BB962C8B-B14F-4D97-AF65-F5344CB8AC3E}">
        <p14:creationId xmlns:p14="http://schemas.microsoft.com/office/powerpoint/2010/main" val="388085296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Comparisi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tx1"/>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p:ph sz="half" idx="13"/>
          </p:nvPr>
        </p:nvSpPr>
        <p:spPr>
          <a:xfrm>
            <a:off x="520698" y="2886076"/>
            <a:ext cx="5475290" cy="3232149"/>
          </a:xfrm>
          <a:prstGeom prst="rect">
            <a:avLst/>
          </a:prstGeom>
        </p:spPr>
        <p:txBody>
          <a:bodyPr>
            <a:normAutofit/>
          </a:bodyPr>
          <a:lstStyle>
            <a:lvl1pPr>
              <a:defRPr lang="en-US" dirty="0">
                <a:solidFill>
                  <a:schemeClr val="tx1"/>
                </a:solidFill>
                <a:latin typeface="Calibri" panose="020F0502020204030204" pitchFamily="34" charset="0"/>
              </a:defRPr>
            </a:lvl1pPr>
            <a:lvl2pPr>
              <a:defRPr lang="en-US" dirty="0">
                <a:solidFill>
                  <a:schemeClr val="tx1"/>
                </a:solidFill>
                <a:latin typeface="Calibri" panose="020F0502020204030204" pitchFamily="34" charset="0"/>
              </a:defRPr>
            </a:lvl2pPr>
            <a:lvl3pPr>
              <a:defRPr lang="en-US" dirty="0">
                <a:solidFill>
                  <a:schemeClr val="tx1"/>
                </a:solidFill>
                <a:latin typeface="Calibri" panose="020F0502020204030204" pitchFamily="34" charset="0"/>
              </a:defRPr>
            </a:lvl3pPr>
            <a:lvl4pPr>
              <a:defRPr lang="en-US" dirty="0">
                <a:solidFill>
                  <a:schemeClr val="tx1"/>
                </a:solidFill>
                <a:latin typeface="Calibri" panose="020F0502020204030204" pitchFamily="34" charset="0"/>
              </a:defRPr>
            </a:lvl4pPr>
            <a:lvl5pPr>
              <a:defRPr lang="en-IN" dirty="0">
                <a:solidFill>
                  <a:schemeClr val="tx1"/>
                </a:solidFill>
                <a:latin typeface="Calibri" panose="020F0502020204030204" pitchFamily="34" charset="0"/>
              </a:defRPr>
            </a:lvl5pPr>
          </a:lstStyle>
          <a:p>
            <a:pPr lvl="0">
              <a:buClr>
                <a:schemeClr val="accent2"/>
              </a:buClr>
            </a:pPr>
            <a:r>
              <a:rPr lang="en-US"/>
              <a:t>Click to 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19" name="Text Placeholder 4">
            <a:extLst>
              <a:ext uri="{FF2B5EF4-FFF2-40B4-BE49-F238E27FC236}">
                <a16:creationId xmlns:a16="http://schemas.microsoft.com/office/drawing/2014/main" id="{47CDC5A2-8836-4ED3-8E78-18C24853D882}"/>
              </a:ext>
            </a:extLst>
          </p:cNvPr>
          <p:cNvSpPr>
            <a:spLocks noGrp="1"/>
          </p:cNvSpPr>
          <p:nvPr>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tx1"/>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p:ph sz="quarter" idx="15"/>
          </p:nvPr>
        </p:nvSpPr>
        <p:spPr>
          <a:xfrm>
            <a:off x="6186713" y="2886076"/>
            <a:ext cx="5475600" cy="3232149"/>
          </a:xfrm>
          <a:prstGeom prst="rect">
            <a:avLst/>
          </a:prstGeom>
        </p:spPr>
        <p:txBody>
          <a:bodyPr>
            <a:normAutofit/>
          </a:bodyPr>
          <a:lstStyle>
            <a:lvl1pPr>
              <a:defRPr lang="en-US" dirty="0">
                <a:solidFill>
                  <a:schemeClr val="tx1"/>
                </a:solidFill>
                <a:latin typeface="Calibri" panose="020F0502020204030204" pitchFamily="34" charset="0"/>
              </a:defRPr>
            </a:lvl1pPr>
            <a:lvl2pPr>
              <a:defRPr lang="en-US" dirty="0">
                <a:solidFill>
                  <a:schemeClr val="tx1"/>
                </a:solidFill>
                <a:latin typeface="Calibri" panose="020F0502020204030204" pitchFamily="34" charset="0"/>
              </a:defRPr>
            </a:lvl2pPr>
            <a:lvl3pPr>
              <a:defRPr lang="en-US" dirty="0">
                <a:solidFill>
                  <a:schemeClr val="tx1"/>
                </a:solidFill>
                <a:latin typeface="Calibri" panose="020F0502020204030204" pitchFamily="34" charset="0"/>
              </a:defRPr>
            </a:lvl3pPr>
            <a:lvl4pPr>
              <a:defRPr lang="en-US" dirty="0">
                <a:solidFill>
                  <a:schemeClr val="tx1"/>
                </a:solidFill>
                <a:latin typeface="Calibri" panose="020F0502020204030204" pitchFamily="34" charset="0"/>
              </a:defRPr>
            </a:lvl4pPr>
            <a:lvl5pPr>
              <a:defRPr lang="en-IN" dirty="0">
                <a:solidFill>
                  <a:schemeClr val="tx1"/>
                </a:solidFill>
                <a:latin typeface="Calibri" panose="020F0502020204030204" pitchFamily="34" charset="0"/>
              </a:defRPr>
            </a:lvl5pPr>
          </a:lstStyle>
          <a:p>
            <a:pPr lvl="0">
              <a:buClr>
                <a:schemeClr val="accent2"/>
              </a:buClr>
            </a:pPr>
            <a:r>
              <a:rPr lang="en-US"/>
              <a:t>Click to 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latin typeface="Calibri" panose="020F0502020204030204" pitchFamily="34" charset="0"/>
              </a:defRPr>
            </a:lvl1pPr>
            <a:lvl2pPr marL="457200" indent="0">
              <a:buNone/>
              <a:defRPr/>
            </a:lvl2pPr>
          </a:lstStyle>
          <a:p>
            <a:pPr lvl="0"/>
            <a:r>
              <a:rPr lang="en-US" dirty="0"/>
              <a:t>CLICK TO SUBTITLE STYLE</a:t>
            </a:r>
          </a:p>
        </p:txBody>
      </p:sp>
      <p:sp>
        <p:nvSpPr>
          <p:cNvPr id="36" name="Parallelogram 35">
            <a:extLst>
              <a:ext uri="{FF2B5EF4-FFF2-40B4-BE49-F238E27FC236}">
                <a16:creationId xmlns:a16="http://schemas.microsoft.com/office/drawing/2014/main" id="{4EBB76E7-943E-4038-B700-114F66FBC609}"/>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latin typeface="Calibri" panose="020F0502020204030204" pitchFamily="34" charset="0"/>
            </a:endParaRPr>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pPr/>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pic>
        <p:nvPicPr>
          <p:cNvPr id="21" name="Picture 2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99661" y="302654"/>
            <a:ext cx="562091" cy="485731"/>
          </a:xfrm>
          <a:prstGeom prst="rect">
            <a:avLst/>
          </a:prstGeom>
        </p:spPr>
      </p:pic>
    </p:spTree>
    <p:extLst>
      <p:ext uri="{BB962C8B-B14F-4D97-AF65-F5344CB8AC3E}">
        <p14:creationId xmlns:p14="http://schemas.microsoft.com/office/powerpoint/2010/main" val="10771623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latin typeface="Calibri" panose="020F0502020204030204" pitchFamily="34" charset="0"/>
              </a:defRPr>
            </a:lvl1pPr>
          </a:lstStyle>
          <a:p>
            <a:r>
              <a:rPr lang="en-US"/>
              <a:t>Click icon to add picture</a:t>
            </a:r>
            <a:endParaRPr lang="en-IN"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latin typeface="Calibri" panose="020F0502020204030204" pitchFamily="34" charset="0"/>
              </a:defRPr>
            </a:lvl1pPr>
            <a:lvl2pPr>
              <a:buClr>
                <a:schemeClr val="accent2"/>
              </a:buClr>
              <a:defRPr sz="2000">
                <a:solidFill>
                  <a:schemeClr val="tx1"/>
                </a:solidFill>
                <a:latin typeface="Calibri" panose="020F0502020204030204" pitchFamily="34" charset="0"/>
              </a:defRPr>
            </a:lvl2pPr>
            <a:lvl3pPr>
              <a:buClr>
                <a:schemeClr val="accent2"/>
              </a:buClr>
              <a:defRPr sz="1800">
                <a:solidFill>
                  <a:schemeClr val="tx1"/>
                </a:solidFill>
                <a:latin typeface="Calibri" panose="020F0502020204030204" pitchFamily="34" charset="0"/>
              </a:defRPr>
            </a:lvl3pPr>
            <a:lvl4pPr>
              <a:buClr>
                <a:schemeClr val="accent2"/>
              </a:buClr>
              <a:defRPr sz="1600">
                <a:solidFill>
                  <a:schemeClr val="tx1"/>
                </a:solidFill>
                <a:latin typeface="Calibri" panose="020F0502020204030204" pitchFamily="34" charset="0"/>
              </a:defRPr>
            </a:lvl4pPr>
            <a:lvl5pPr>
              <a:buClr>
                <a:schemeClr val="accent2"/>
              </a:buClr>
              <a:defRPr sz="1600">
                <a:solidFill>
                  <a:schemeClr val="tx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5" name="Parallelogram 24">
            <a:extLst>
              <a:ext uri="{FF2B5EF4-FFF2-40B4-BE49-F238E27FC236}">
                <a16:creationId xmlns:a16="http://schemas.microsoft.com/office/drawing/2014/main" id="{18C08F43-D42B-4CF1-912F-BC83D72AB415}"/>
              </a:ext>
            </a:extLst>
          </p:cNvPr>
          <p:cNvSpPr/>
          <p:nvPr/>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Calibri" panose="020F0502020204030204" pitchFamily="34" charset="0"/>
            </a:endParaRPr>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latin typeface="Calibri" panose="020F0502020204030204" pitchFamily="34" charset="0"/>
              </a:defRPr>
            </a:lvl1pPr>
            <a:lvl2pPr marL="457200" indent="0">
              <a:buNone/>
              <a:defRPr/>
            </a:lvl2pPr>
          </a:lstStyle>
          <a:p>
            <a:pPr lvl="0"/>
            <a:r>
              <a:rPr lang="en-US" dirty="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IN" smtClean="0"/>
              <a:pPr/>
              <a:t>‹#›</a:t>
            </a:fld>
            <a:endParaRPr lang="en-IN" dirty="0"/>
          </a:p>
        </p:txBody>
      </p:sp>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99661" y="302654"/>
            <a:ext cx="562091" cy="485731"/>
          </a:xfrm>
          <a:prstGeom prst="rect">
            <a:avLst/>
          </a:prstGeom>
        </p:spPr>
      </p:pic>
    </p:spTree>
    <p:extLst>
      <p:ext uri="{BB962C8B-B14F-4D97-AF65-F5344CB8AC3E}">
        <p14:creationId xmlns:p14="http://schemas.microsoft.com/office/powerpoint/2010/main" val="17459262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sp>
        <p:nvSpPr>
          <p:cNvPr id="17" name="Parallelogram 16">
            <a:extLst>
              <a:ext uri="{FF2B5EF4-FFF2-40B4-BE49-F238E27FC236}">
                <a16:creationId xmlns:a16="http://schemas.microsoft.com/office/drawing/2014/main" id="{7D937721-835D-4D84-94A3-6C79D4639514}"/>
              </a:ext>
            </a:extLst>
          </p:cNvPr>
          <p:cNvSpPr/>
          <p:nvPr/>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Calibri" panose="020F0502020204030204" pitchFamily="34" charset="0"/>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Calibri" panose="020F0502020204030204" pitchFamily="34" charset="0"/>
            </a:endParaRPr>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latin typeface="Calibri" panose="020F0502020204030204" pitchFamily="34" charset="0"/>
              </a:defRPr>
            </a:lvl1pPr>
          </a:lstStyle>
          <a:p>
            <a:r>
              <a:rPr lang="en-US"/>
              <a:t>Click icon to add picture</a:t>
            </a:r>
            <a:endParaRPr lang="en-IN"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sp>
        <p:nvSpPr>
          <p:cNvPr id="13" name="Right Triangle 12">
            <a:extLst>
              <a:ext uri="{FF2B5EF4-FFF2-40B4-BE49-F238E27FC236}">
                <a16:creationId xmlns:a16="http://schemas.microsoft.com/office/drawing/2014/main" id="{4F8E9C5D-F994-430A-AA92-3604886C4464}"/>
              </a:ext>
            </a:extLst>
          </p:cNvPr>
          <p:cNvSpPr/>
          <p:nvPr/>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sp>
        <p:nvSpPr>
          <p:cNvPr id="14" name="Parallelogram 13">
            <a:extLst>
              <a:ext uri="{FF2B5EF4-FFF2-40B4-BE49-F238E27FC236}">
                <a16:creationId xmlns:a16="http://schemas.microsoft.com/office/drawing/2014/main" id="{A69D97A8-B52B-4CDF-8357-E5A72DAE7551}"/>
              </a:ext>
            </a:extLst>
          </p:cNvPr>
          <p:cNvSpPr/>
          <p:nvPr/>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cxnSp>
        <p:nvCxnSpPr>
          <p:cNvPr id="15" name="Straight Connector 14">
            <a:extLst>
              <a:ext uri="{FF2B5EF4-FFF2-40B4-BE49-F238E27FC236}">
                <a16:creationId xmlns:a16="http://schemas.microsoft.com/office/drawing/2014/main" id="{FBF29D22-6F62-4FF1-9E27-F5D3D44FC622}"/>
              </a:ext>
            </a:extLst>
          </p:cNvPr>
          <p:cNvCxnSpPr>
            <a:cxnSpLocks/>
          </p:cNvCxnSpPr>
          <p:nvPr/>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387F660-AC89-4F8A-8098-FC27DDDAC188}"/>
              </a:ext>
            </a:extLst>
          </p:cNvPr>
          <p:cNvCxnSpPr>
            <a:cxnSpLocks/>
          </p:cNvCxnSpPr>
          <p:nvPr/>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Parallelogram 21">
            <a:extLst>
              <a:ext uri="{FF2B5EF4-FFF2-40B4-BE49-F238E27FC236}">
                <a16:creationId xmlns:a16="http://schemas.microsoft.com/office/drawing/2014/main" id="{6BF23E62-ED80-4000-9E4B-EB17FFB3892C}"/>
              </a:ext>
            </a:extLst>
          </p:cNvPr>
          <p:cNvSpPr/>
          <p:nvPr/>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Calibri" panose="020F0502020204030204" pitchFamily="34" charset="0"/>
            </a:endParaRPr>
          </a:p>
        </p:txBody>
      </p:sp>
      <p:cxnSp>
        <p:nvCxnSpPr>
          <p:cNvPr id="23" name="Straight Connector 22">
            <a:extLst>
              <a:ext uri="{FF2B5EF4-FFF2-40B4-BE49-F238E27FC236}">
                <a16:creationId xmlns:a16="http://schemas.microsoft.com/office/drawing/2014/main" id="{86DB6728-E489-49E8-901B-F5404AC6ECCB}"/>
              </a:ext>
            </a:extLst>
          </p:cNvPr>
          <p:cNvCxnSpPr>
            <a:cxnSpLocks/>
          </p:cNvCxnSpPr>
          <p:nvPr/>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C52F83A-6EA3-438D-97C8-8CD2322D0BEF}"/>
              </a:ext>
            </a:extLst>
          </p:cNvPr>
          <p:cNvCxnSpPr>
            <a:cxnSpLocks/>
          </p:cNvCxnSpPr>
          <p:nvPr/>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8EA73141-0DBB-4544-9A88-8256FE2ED425}"/>
              </a:ext>
            </a:extLst>
          </p:cNvPr>
          <p:cNvSpPr/>
          <p:nvPr/>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sp>
        <p:nvSpPr>
          <p:cNvPr id="30" name="Right Triangle 29">
            <a:extLst>
              <a:ext uri="{FF2B5EF4-FFF2-40B4-BE49-F238E27FC236}">
                <a16:creationId xmlns:a16="http://schemas.microsoft.com/office/drawing/2014/main" id="{F0B9A0F3-986A-8F45-836C-81C6E3741A74}"/>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sp>
        <p:nvSpPr>
          <p:cNvPr id="31" name="Parallelogram 30">
            <a:extLst>
              <a:ext uri="{FF2B5EF4-FFF2-40B4-BE49-F238E27FC236}">
                <a16:creationId xmlns:a16="http://schemas.microsoft.com/office/drawing/2014/main" id="{DFF769A3-BD4C-D04E-899D-74E811D7406D}"/>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cxnSp>
        <p:nvCxnSpPr>
          <p:cNvPr id="32" name="Straight Connector 31">
            <a:extLst>
              <a:ext uri="{FF2B5EF4-FFF2-40B4-BE49-F238E27FC236}">
                <a16:creationId xmlns:a16="http://schemas.microsoft.com/office/drawing/2014/main" id="{AA3BFBA5-1DBF-6C45-B75B-FDC2B71ED152}"/>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4043B4-F2D0-5A41-976F-5DC761769338}"/>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Parallelogram 33">
            <a:extLst>
              <a:ext uri="{FF2B5EF4-FFF2-40B4-BE49-F238E27FC236}">
                <a16:creationId xmlns:a16="http://schemas.microsoft.com/office/drawing/2014/main" id="{6A28AADF-8169-8147-884F-D722818CF5A6}"/>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Calibri" panose="020F0502020204030204" pitchFamily="34" charset="0"/>
            </a:endParaRPr>
          </a:p>
        </p:txBody>
      </p:sp>
      <p:cxnSp>
        <p:nvCxnSpPr>
          <p:cNvPr id="35" name="Straight Connector 34">
            <a:extLst>
              <a:ext uri="{FF2B5EF4-FFF2-40B4-BE49-F238E27FC236}">
                <a16:creationId xmlns:a16="http://schemas.microsoft.com/office/drawing/2014/main" id="{B54DDA8A-1CD5-1649-BEB4-A1D2CAA1680A}"/>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0114C19-05BE-7741-B6E7-CDC10E8687CD}"/>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Parallelogram 36">
            <a:extLst>
              <a:ext uri="{FF2B5EF4-FFF2-40B4-BE49-F238E27FC236}">
                <a16:creationId xmlns:a16="http://schemas.microsoft.com/office/drawing/2014/main" id="{6F478168-C7E1-0D48-88BD-AB34FA492072}"/>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spTree>
    <p:extLst>
      <p:ext uri="{BB962C8B-B14F-4D97-AF65-F5344CB8AC3E}">
        <p14:creationId xmlns:p14="http://schemas.microsoft.com/office/powerpoint/2010/main" val="2852872548"/>
      </p:ext>
    </p:extLst>
  </p:cSld>
  <p:clrMapOvr>
    <a:masterClrMapping/>
  </p:clrMapOvr>
  <p:extLst>
    <p:ext uri="{DCECCB84-F9BA-43D5-87BE-67443E8EF086}">
      <p15:sldGuideLst xmlns:p15="http://schemas.microsoft.com/office/powerpoint/2012/main">
        <p15:guide id="13" orient="horz" pos="2183" userDrawn="1">
          <p15:clr>
            <a:srgbClr val="FBAE40"/>
          </p15:clr>
        </p15:guide>
        <p15:guide id="14" pos="3840" userDrawn="1">
          <p15:clr>
            <a:srgbClr val="FBAE40"/>
          </p15:clr>
        </p15:guide>
        <p15:guide id="15" pos="143" userDrawn="1">
          <p15:clr>
            <a:srgbClr val="FBAE40"/>
          </p15:clr>
        </p15:guide>
        <p15:guide id="16" orient="horz" pos="4170" userDrawn="1">
          <p15:clr>
            <a:srgbClr val="FBAE40"/>
          </p15:clr>
        </p15:guide>
        <p15:guide id="17" pos="7537" userDrawn="1">
          <p15:clr>
            <a:srgbClr val="FBAE40"/>
          </p15:clr>
        </p15:guide>
        <p15:guide id="18" orient="horz" pos="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latin typeface="Calibri" panose="020F0502020204030204" pitchFamily="34" charset="0"/>
              </a:defRPr>
            </a:lvl1pPr>
          </a:lstStyle>
          <a:p>
            <a:r>
              <a:rPr lang="en-US"/>
              <a:t>Click icon to add picture</a:t>
            </a:r>
            <a:endParaRPr lang="en-IN"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ight Triangle 9">
            <a:extLst>
              <a:ext uri="{FF2B5EF4-FFF2-40B4-BE49-F238E27FC236}">
                <a16:creationId xmlns:a16="http://schemas.microsoft.com/office/drawing/2014/main" id="{A0DE1E9B-915F-EA49-9036-F252B4A62EAD}"/>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cxnSp>
        <p:nvCxnSpPr>
          <p:cNvPr id="12" name="Straight Connector 11">
            <a:extLst>
              <a:ext uri="{FF2B5EF4-FFF2-40B4-BE49-F238E27FC236}">
                <a16:creationId xmlns:a16="http://schemas.microsoft.com/office/drawing/2014/main" id="{8D5D192B-F922-E74C-987F-D677B341F90B}"/>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6CC3F6F-E6A6-2243-AF8C-A61D883B1A6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09825B7-DFEA-E240-82C1-6937FAADC7E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779547"/>
      </p:ext>
    </p:extLst>
  </p:cSld>
  <p:clrMapOvr>
    <a:masterClrMapping/>
  </p:clrMapOvr>
  <p:extLst>
    <p:ext uri="{DCECCB84-F9BA-43D5-87BE-67443E8EF086}">
      <p15:sldGuideLst xmlns:p15="http://schemas.microsoft.com/office/powerpoint/2012/main">
        <p15:guide id="8" orient="horz" pos="2160" userDrawn="1">
          <p15:clr>
            <a:srgbClr val="FBAE40"/>
          </p15:clr>
        </p15:guide>
        <p15:guide id="9" pos="7537" userDrawn="1">
          <p15:clr>
            <a:srgbClr val="FBAE40"/>
          </p15:clr>
        </p15:guide>
        <p15:guide id="10" pos="138" userDrawn="1">
          <p15:clr>
            <a:srgbClr val="FBAE40"/>
          </p15:clr>
        </p15:guide>
        <p15:guide id="11" orient="horz" pos="4178" userDrawn="1">
          <p15:clr>
            <a:srgbClr val="FBAE40"/>
          </p15:clr>
        </p15:guide>
        <p15:guide id="12" orient="horz" pos="142" userDrawn="1">
          <p15:clr>
            <a:srgbClr val="FBAE40"/>
          </p15:clr>
        </p15:guide>
        <p15:guide id="13" pos="2457" userDrawn="1">
          <p15:clr>
            <a:srgbClr val="FBAE40"/>
          </p15:clr>
        </p15:guide>
        <p15:guide id="14" pos="43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sp>
        <p:nvSpPr>
          <p:cNvPr id="17" name="Parallelogram 16">
            <a:extLst>
              <a:ext uri="{FF2B5EF4-FFF2-40B4-BE49-F238E27FC236}">
                <a16:creationId xmlns:a16="http://schemas.microsoft.com/office/drawing/2014/main" id="{7D937721-835D-4D84-94A3-6C79D4639514}"/>
              </a:ext>
            </a:extLst>
          </p:cNvPr>
          <p:cNvSpPr/>
          <p:nvPr/>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Calibri" panose="020F0502020204030204" pitchFamily="34" charset="0"/>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Calibri" panose="020F0502020204030204" pitchFamily="34" charset="0"/>
            </a:endParaRPr>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latin typeface="Calibri" panose="020F0502020204030204" pitchFamily="34" charset="0"/>
              </a:defRPr>
            </a:lvl1pPr>
          </a:lstStyle>
          <a:p>
            <a:r>
              <a:rPr lang="en-US"/>
              <a:t>Click icon to add picture</a:t>
            </a:r>
            <a:endParaRPr lang="en-IN"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sp>
        <p:nvSpPr>
          <p:cNvPr id="13" name="Right Triangle 12">
            <a:extLst>
              <a:ext uri="{FF2B5EF4-FFF2-40B4-BE49-F238E27FC236}">
                <a16:creationId xmlns:a16="http://schemas.microsoft.com/office/drawing/2014/main" id="{91B24385-69BC-C144-AC4C-6C1B788E55D7}"/>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sp>
        <p:nvSpPr>
          <p:cNvPr id="14" name="Parallelogram 13">
            <a:extLst>
              <a:ext uri="{FF2B5EF4-FFF2-40B4-BE49-F238E27FC236}">
                <a16:creationId xmlns:a16="http://schemas.microsoft.com/office/drawing/2014/main" id="{7CEBAF71-5B2F-CF49-AB4E-360B64B63C29}"/>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cxnSp>
        <p:nvCxnSpPr>
          <p:cNvPr id="15" name="Straight Connector 14">
            <a:extLst>
              <a:ext uri="{FF2B5EF4-FFF2-40B4-BE49-F238E27FC236}">
                <a16:creationId xmlns:a16="http://schemas.microsoft.com/office/drawing/2014/main" id="{5FF44C67-72EA-804A-80D9-83443E10096C}"/>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591717-6175-BB4C-9D39-D6B1DCB2818F}"/>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Parallelogram 21">
            <a:extLst>
              <a:ext uri="{FF2B5EF4-FFF2-40B4-BE49-F238E27FC236}">
                <a16:creationId xmlns:a16="http://schemas.microsoft.com/office/drawing/2014/main" id="{6D71AA9F-65D8-C645-A5B2-596CD9DCE4A0}"/>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Calibri" panose="020F0502020204030204" pitchFamily="34" charset="0"/>
            </a:endParaRPr>
          </a:p>
        </p:txBody>
      </p:sp>
      <p:cxnSp>
        <p:nvCxnSpPr>
          <p:cNvPr id="23" name="Straight Connector 22">
            <a:extLst>
              <a:ext uri="{FF2B5EF4-FFF2-40B4-BE49-F238E27FC236}">
                <a16:creationId xmlns:a16="http://schemas.microsoft.com/office/drawing/2014/main" id="{81A58DA1-6A26-4644-ACD9-9225EA27CFBE}"/>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8B21576-D8EC-5241-A5BB-818AF42B567D}"/>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F22A208B-AB22-914A-8D48-2B6C22CFFEED}"/>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spTree>
    <p:extLst>
      <p:ext uri="{BB962C8B-B14F-4D97-AF65-F5344CB8AC3E}">
        <p14:creationId xmlns:p14="http://schemas.microsoft.com/office/powerpoint/2010/main" val="1940933845"/>
      </p:ext>
    </p:extLst>
  </p:cSld>
  <p:clrMapOvr>
    <a:masterClrMapping/>
  </p:clrMapOvr>
  <p:extLst>
    <p:ext uri="{DCECCB84-F9BA-43D5-87BE-67443E8EF086}">
      <p15:sldGuideLst xmlns:p15="http://schemas.microsoft.com/office/powerpoint/2012/main">
        <p15:guide id="7" orient="horz" pos="2183" userDrawn="1">
          <p15:clr>
            <a:srgbClr val="FBAE40"/>
          </p15:clr>
        </p15:guide>
        <p15:guide id="8" pos="3840" userDrawn="1">
          <p15:clr>
            <a:srgbClr val="FBAE40"/>
          </p15:clr>
        </p15:guide>
        <p15:guide id="9" pos="143" userDrawn="1">
          <p15:clr>
            <a:srgbClr val="FBAE40"/>
          </p15:clr>
        </p15:guide>
        <p15:guide id="10" orient="horz" pos="4170" userDrawn="1">
          <p15:clr>
            <a:srgbClr val="FBAE40"/>
          </p15:clr>
        </p15:guide>
        <p15:guide id="11" pos="7537" userDrawn="1">
          <p15:clr>
            <a:srgbClr val="FBAE40"/>
          </p15:clr>
        </p15:guide>
        <p15:guide id="12" orient="horz" pos="14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Char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806E656-313A-47B1-B381-D004200F7A01}"/>
              </a:ext>
            </a:extLst>
          </p:cNvPr>
          <p:cNvGrpSpPr/>
          <p:nvPr/>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33" name="Parallelogram 32">
            <a:extLst>
              <a:ext uri="{FF2B5EF4-FFF2-40B4-BE49-F238E27FC236}">
                <a16:creationId xmlns:a16="http://schemas.microsoft.com/office/drawing/2014/main" id="{F088C182-BF10-45B2-B159-7702E00D31D4}"/>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latin typeface="Calibri" panose="020F0502020204030204" pitchFamily="34" charset="0"/>
            </a:endParaRPr>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latin typeface="Calibri" panose="020F0502020204030204" pitchFamily="34" charset="0"/>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latin typeface="Calibri" panose="020F0502020204030204" pitchFamily="34" charset="0"/>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Calibri" panose="020F0502020204030204" pitchFamily="34" charset="0"/>
                <a:cs typeface="CiscoSans ExtraLight"/>
              </a:defRPr>
            </a:lvl1pPr>
          </a:lstStyle>
          <a:p>
            <a:pPr lvl="0"/>
            <a:r>
              <a:rPr lang="en-US" noProof="0"/>
              <a:t>Click icon to add chart</a:t>
            </a:r>
            <a:endParaRPr lang="en-US" noProof="0" dirty="0"/>
          </a:p>
        </p:txBody>
      </p:sp>
      <p:pic>
        <p:nvPicPr>
          <p:cNvPr id="14" name="Picture 1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99661" y="302654"/>
            <a:ext cx="562091" cy="485731"/>
          </a:xfrm>
          <a:prstGeom prst="rect">
            <a:avLst/>
          </a:prstGeom>
        </p:spPr>
      </p:pic>
      <p:grpSp>
        <p:nvGrpSpPr>
          <p:cNvPr id="15" name="Group 14">
            <a:extLst>
              <a:ext uri="{FF2B5EF4-FFF2-40B4-BE49-F238E27FC236}">
                <a16:creationId xmlns:a16="http://schemas.microsoft.com/office/drawing/2014/main" id="{D310F769-63D5-AC42-A8C1-C09C470FEBDC}"/>
              </a:ext>
            </a:extLst>
          </p:cNvPr>
          <p:cNvGrpSpPr/>
          <p:nvPr userDrawn="1"/>
        </p:nvGrpSpPr>
        <p:grpSpPr>
          <a:xfrm flipH="1">
            <a:off x="7561328" y="0"/>
            <a:ext cx="4831840" cy="3541007"/>
            <a:chOff x="-192127" y="-2"/>
            <a:chExt cx="4831840" cy="3367272"/>
          </a:xfrm>
        </p:grpSpPr>
        <p:sp>
          <p:nvSpPr>
            <p:cNvPr id="16" name="Diagonal Stripe 15">
              <a:extLst>
                <a:ext uri="{FF2B5EF4-FFF2-40B4-BE49-F238E27FC236}">
                  <a16:creationId xmlns:a16="http://schemas.microsoft.com/office/drawing/2014/main" id="{08D65F01-8755-7643-8361-ACDA0EC195FB}"/>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18" name="Straight Connector 17">
              <a:extLst>
                <a:ext uri="{FF2B5EF4-FFF2-40B4-BE49-F238E27FC236}">
                  <a16:creationId xmlns:a16="http://schemas.microsoft.com/office/drawing/2014/main" id="{69FEBB24-8D71-7C4D-9D9A-269A03A660C3}"/>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Parallelogram 18">
              <a:extLst>
                <a:ext uri="{FF2B5EF4-FFF2-40B4-BE49-F238E27FC236}">
                  <a16:creationId xmlns:a16="http://schemas.microsoft.com/office/drawing/2014/main" id="{DFC89C78-E918-7E44-BDD3-1D6967261988}"/>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21" name="Parallelogram 20">
            <a:extLst>
              <a:ext uri="{FF2B5EF4-FFF2-40B4-BE49-F238E27FC236}">
                <a16:creationId xmlns:a16="http://schemas.microsoft.com/office/drawing/2014/main" id="{3DB282D8-CDF3-B34A-B333-4A966452E65A}"/>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latin typeface="Calibri" panose="020F0502020204030204" pitchFamily="34" charset="0"/>
            </a:endParaRPr>
          </a:p>
        </p:txBody>
      </p:sp>
      <p:pic>
        <p:nvPicPr>
          <p:cNvPr id="22" name="Picture 21">
            <a:extLst>
              <a:ext uri="{FF2B5EF4-FFF2-40B4-BE49-F238E27FC236}">
                <a16:creationId xmlns:a16="http://schemas.microsoft.com/office/drawing/2014/main" id="{632FCEFB-AE83-7144-A04A-9905DF5D677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199813" y="329206"/>
            <a:ext cx="562091" cy="485731"/>
          </a:xfrm>
          <a:prstGeom prst="rect">
            <a:avLst/>
          </a:prstGeom>
        </p:spPr>
      </p:pic>
    </p:spTree>
    <p:extLst>
      <p:ext uri="{BB962C8B-B14F-4D97-AF65-F5344CB8AC3E}">
        <p14:creationId xmlns:p14="http://schemas.microsoft.com/office/powerpoint/2010/main" val="172498032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Calibri" panose="020F0502020204030204" pitchFamily="34" charset="0"/>
              </a:defRPr>
            </a:lvl1pPr>
          </a:lstStyle>
          <a:p>
            <a:pPr lvl="0"/>
            <a:r>
              <a:rPr lang="en-US" noProof="0"/>
              <a:t>Click icon to add table</a:t>
            </a:r>
            <a:endParaRPr lang="en-GB" noProof="0" dirty="0"/>
          </a:p>
        </p:txBody>
      </p:sp>
      <p:grpSp>
        <p:nvGrpSpPr>
          <p:cNvPr id="26" name="Group 25">
            <a:extLst>
              <a:ext uri="{FF2B5EF4-FFF2-40B4-BE49-F238E27FC236}">
                <a16:creationId xmlns:a16="http://schemas.microsoft.com/office/drawing/2014/main" id="{36C8A74F-FDDF-48E8-AC2B-A5BD59D7D6A3}"/>
              </a:ext>
            </a:extLst>
          </p:cNvPr>
          <p:cNvGrpSpPr/>
          <p:nvPr/>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36" name="Parallelogram 35">
            <a:extLst>
              <a:ext uri="{FF2B5EF4-FFF2-40B4-BE49-F238E27FC236}">
                <a16:creationId xmlns:a16="http://schemas.microsoft.com/office/drawing/2014/main" id="{8006416B-866C-47E5-8480-109B40F9EAA9}"/>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Calibri" panose="020F0502020204030204" pitchFamily="34" charset="0"/>
            </a:endParaRPr>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latin typeface="Calibri" panose="020F0502020204030204" pitchFamily="34" charset="0"/>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pic>
        <p:nvPicPr>
          <p:cNvPr id="13" name="Picture 1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99661" y="302654"/>
            <a:ext cx="562091" cy="485731"/>
          </a:xfrm>
          <a:prstGeom prst="rect">
            <a:avLst/>
          </a:prstGeom>
        </p:spPr>
      </p:pic>
      <p:grpSp>
        <p:nvGrpSpPr>
          <p:cNvPr id="14" name="Group 13">
            <a:extLst>
              <a:ext uri="{FF2B5EF4-FFF2-40B4-BE49-F238E27FC236}">
                <a16:creationId xmlns:a16="http://schemas.microsoft.com/office/drawing/2014/main" id="{925CC065-C4B9-994E-820F-E2FB27957A61}"/>
              </a:ext>
            </a:extLst>
          </p:cNvPr>
          <p:cNvGrpSpPr/>
          <p:nvPr userDrawn="1"/>
        </p:nvGrpSpPr>
        <p:grpSpPr>
          <a:xfrm flipH="1">
            <a:off x="7561328" y="0"/>
            <a:ext cx="4831840" cy="3541007"/>
            <a:chOff x="-192127" y="-2"/>
            <a:chExt cx="4831840" cy="3367272"/>
          </a:xfrm>
        </p:grpSpPr>
        <p:sp>
          <p:nvSpPr>
            <p:cNvPr id="16" name="Diagonal Stripe 15">
              <a:extLst>
                <a:ext uri="{FF2B5EF4-FFF2-40B4-BE49-F238E27FC236}">
                  <a16:creationId xmlns:a16="http://schemas.microsoft.com/office/drawing/2014/main" id="{97469DE1-9310-9643-AE40-5F36D8F2C62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18" name="Straight Connector 17">
              <a:extLst>
                <a:ext uri="{FF2B5EF4-FFF2-40B4-BE49-F238E27FC236}">
                  <a16:creationId xmlns:a16="http://schemas.microsoft.com/office/drawing/2014/main" id="{6E158227-1E42-2048-BEDC-1425E88025D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Parallelogram 18">
              <a:extLst>
                <a:ext uri="{FF2B5EF4-FFF2-40B4-BE49-F238E27FC236}">
                  <a16:creationId xmlns:a16="http://schemas.microsoft.com/office/drawing/2014/main" id="{34EB7F19-28DC-A547-8613-38A841529851}"/>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20" name="Parallelogram 19">
            <a:extLst>
              <a:ext uri="{FF2B5EF4-FFF2-40B4-BE49-F238E27FC236}">
                <a16:creationId xmlns:a16="http://schemas.microsoft.com/office/drawing/2014/main" id="{6D3E30B6-981F-9443-A299-E77D6B6A7FA8}"/>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Calibri" panose="020F0502020204030204" pitchFamily="34" charset="0"/>
            </a:endParaRPr>
          </a:p>
        </p:txBody>
      </p:sp>
      <p:pic>
        <p:nvPicPr>
          <p:cNvPr id="21" name="Picture 20">
            <a:extLst>
              <a:ext uri="{FF2B5EF4-FFF2-40B4-BE49-F238E27FC236}">
                <a16:creationId xmlns:a16="http://schemas.microsoft.com/office/drawing/2014/main" id="{945272BD-64B1-1E47-9677-F4D6F57460F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199813" y="329206"/>
            <a:ext cx="562091" cy="485731"/>
          </a:xfrm>
          <a:prstGeom prst="rect">
            <a:avLst/>
          </a:prstGeom>
        </p:spPr>
      </p:pic>
    </p:spTree>
    <p:extLst>
      <p:ext uri="{BB962C8B-B14F-4D97-AF65-F5344CB8AC3E}">
        <p14:creationId xmlns:p14="http://schemas.microsoft.com/office/powerpoint/2010/main" val="12483902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p:nvSpPr>
        <p:spPr>
          <a:xfrm flipV="1">
            <a:off x="0" y="-5"/>
            <a:ext cx="11747500" cy="6299203"/>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ZA"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dirty="0"/>
              <a:t>Add Caption Here</a:t>
            </a:r>
            <a:endParaRPr lang="en-IN" dirty="0"/>
          </a:p>
        </p:txBody>
      </p:sp>
      <p:sp>
        <p:nvSpPr>
          <p:cNvPr id="7" name="Right Triangle 6">
            <a:extLst>
              <a:ext uri="{FF2B5EF4-FFF2-40B4-BE49-F238E27FC236}">
                <a16:creationId xmlns:a16="http://schemas.microsoft.com/office/drawing/2014/main" id="{3DAE550F-C991-DA47-A001-50BB1A4D9044}"/>
              </a:ext>
            </a:extLst>
          </p:cNvPr>
          <p:cNvSpPr/>
          <p:nvPr userDrawn="1"/>
        </p:nvSpPr>
        <p:spPr>
          <a:xfrm flipV="1">
            <a:off x="0" y="-5"/>
            <a:ext cx="11747500" cy="6299203"/>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cxnSp>
        <p:nvCxnSpPr>
          <p:cNvPr id="8" name="Straight Connector 7">
            <a:extLst>
              <a:ext uri="{FF2B5EF4-FFF2-40B4-BE49-F238E27FC236}">
                <a16:creationId xmlns:a16="http://schemas.microsoft.com/office/drawing/2014/main" id="{97CDD93B-F6FA-3A40-9B8C-1CDB0CEA840D}"/>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25579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Calibri" panose="020F0502020204030204" pitchFamily="34" charset="0"/>
                <a:cs typeface="Calibri Light" panose="020F0302020204030204" pitchFamily="34" charset="0"/>
              </a:defRPr>
            </a:lvl1pPr>
          </a:lstStyle>
          <a:p>
            <a:r>
              <a:rPr lang="en-ZA" dirty="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Calibri" panose="020F0502020204030204" pitchFamily="34" charset="0"/>
                <a:cs typeface="Calibri Light" panose="020F0302020204030204" pitchFamily="34" charset="0"/>
              </a:defRPr>
            </a:lvl1pPr>
          </a:lstStyle>
          <a:p>
            <a:r>
              <a:rPr lang="en-ZA" dirty="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Calibri" panose="020F0502020204030204" pitchFamily="34" charset="0"/>
                <a:cs typeface="Calibri Light" panose="020F0302020204030204" pitchFamily="34" charset="0"/>
              </a:defRPr>
            </a:lvl1pPr>
          </a:lstStyle>
          <a:p>
            <a:r>
              <a:rPr lang="en-ZA" dirty="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Calibri" panose="020F0502020204030204" pitchFamily="34" charset="0"/>
                <a:cs typeface="Calibri Light" panose="020F0302020204030204" pitchFamily="34" charset="0"/>
              </a:defRPr>
            </a:lvl1pPr>
          </a:lstStyle>
          <a:p>
            <a:r>
              <a:rPr lang="en-ZA" dirty="0"/>
              <a:t>Company Website</a:t>
            </a:r>
          </a:p>
        </p:txBody>
      </p:sp>
      <p:sp>
        <p:nvSpPr>
          <p:cNvPr id="14" name="Shape 4157">
            <a:extLst>
              <a:ext uri="{FF2B5EF4-FFF2-40B4-BE49-F238E27FC236}">
                <a16:creationId xmlns:a16="http://schemas.microsoft.com/office/drawing/2014/main" id="{A30A8F28-98F4-425F-A750-78192A157DF4}"/>
              </a:ext>
            </a:extLst>
          </p:cNvPr>
          <p:cNvSpPr/>
          <p:nvPr/>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latin typeface="Calibri" panose="020F0502020204030204" pitchFamily="34" charset="0"/>
              <a:cs typeface="Calibri" panose="020F0502020204030204" pitchFamily="34" charset="0"/>
            </a:endParaRPr>
          </a:p>
        </p:txBody>
      </p:sp>
      <p:sp>
        <p:nvSpPr>
          <p:cNvPr id="15" name="Shape 4186">
            <a:extLst>
              <a:ext uri="{FF2B5EF4-FFF2-40B4-BE49-F238E27FC236}">
                <a16:creationId xmlns:a16="http://schemas.microsoft.com/office/drawing/2014/main" id="{2F84D399-8148-4E86-A1E4-BE7D1D81383A}"/>
              </a:ext>
            </a:extLst>
          </p:cNvPr>
          <p:cNvSpPr/>
          <p:nvPr/>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latin typeface="Calibri" panose="020F0502020204030204" pitchFamily="34" charset="0"/>
              <a:cs typeface="Calibri" panose="020F0502020204030204" pitchFamily="34" charset="0"/>
            </a:endParaRPr>
          </a:p>
        </p:txBody>
      </p:sp>
      <p:sp>
        <p:nvSpPr>
          <p:cNvPr id="19" name="Shape 4379">
            <a:extLst>
              <a:ext uri="{FF2B5EF4-FFF2-40B4-BE49-F238E27FC236}">
                <a16:creationId xmlns:a16="http://schemas.microsoft.com/office/drawing/2014/main" id="{E4408FF8-E342-42F8-BBE9-1220822B5E99}"/>
              </a:ext>
            </a:extLst>
          </p:cNvPr>
          <p:cNvSpPr/>
          <p:nvPr/>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latin typeface="Calibri" panose="020F0502020204030204" pitchFamily="34" charset="0"/>
              <a:cs typeface="Calibri" panose="020F0502020204030204" pitchFamily="34" charset="0"/>
            </a:endParaRPr>
          </a:p>
        </p:txBody>
      </p:sp>
      <p:sp>
        <p:nvSpPr>
          <p:cNvPr id="20" name="Shape 4487">
            <a:extLst>
              <a:ext uri="{FF2B5EF4-FFF2-40B4-BE49-F238E27FC236}">
                <a16:creationId xmlns:a16="http://schemas.microsoft.com/office/drawing/2014/main" id="{11D27456-C005-4109-9E74-0B692200A0B3}"/>
              </a:ext>
            </a:extLst>
          </p:cNvPr>
          <p:cNvSpPr/>
          <p:nvPr/>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latin typeface="Calibri" panose="020F0502020204030204" pitchFamily="34" charset="0"/>
              <a:cs typeface="Calibri" panose="020F0502020204030204" pitchFamily="34" charset="0"/>
            </a:endParaRPr>
          </a:p>
        </p:txBody>
      </p:sp>
      <p:sp>
        <p:nvSpPr>
          <p:cNvPr id="21" name="Right Triangle 20">
            <a:extLst>
              <a:ext uri="{FF2B5EF4-FFF2-40B4-BE49-F238E27FC236}">
                <a16:creationId xmlns:a16="http://schemas.microsoft.com/office/drawing/2014/main" id="{FDDD2B84-3CB9-4567-8C91-C538E8A1C89F}"/>
              </a:ext>
            </a:extLst>
          </p:cNvPr>
          <p:cNvSpPr/>
          <p:nvPr/>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latin typeface="Calibri" panose="020F0502020204030204" pitchFamily="34" charset="0"/>
              </a:defRPr>
            </a:lvl1pPr>
          </a:lstStyle>
          <a:p>
            <a:r>
              <a:rPr lang="en-US"/>
              <a:t>Click icon to add picture</a:t>
            </a:r>
            <a:endParaRPr lang="en-IN" dirty="0"/>
          </a:p>
        </p:txBody>
      </p:sp>
      <p:sp>
        <p:nvSpPr>
          <p:cNvPr id="16" name="Shape 4157">
            <a:extLst>
              <a:ext uri="{FF2B5EF4-FFF2-40B4-BE49-F238E27FC236}">
                <a16:creationId xmlns:a16="http://schemas.microsoft.com/office/drawing/2014/main" id="{76600C32-CC52-3A49-A7D6-F81A5459C4F6}"/>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latin typeface="Calibri" panose="020F0502020204030204" pitchFamily="34" charset="0"/>
              <a:cs typeface="Calibri" panose="020F0502020204030204" pitchFamily="34" charset="0"/>
            </a:endParaRPr>
          </a:p>
        </p:txBody>
      </p:sp>
      <p:sp>
        <p:nvSpPr>
          <p:cNvPr id="17" name="Shape 4186">
            <a:extLst>
              <a:ext uri="{FF2B5EF4-FFF2-40B4-BE49-F238E27FC236}">
                <a16:creationId xmlns:a16="http://schemas.microsoft.com/office/drawing/2014/main" id="{FC7415C9-ACE2-B147-A6BA-E7C62C3EED15}"/>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latin typeface="Calibri" panose="020F0502020204030204" pitchFamily="34" charset="0"/>
              <a:cs typeface="Calibri" panose="020F0502020204030204" pitchFamily="34" charset="0"/>
            </a:endParaRPr>
          </a:p>
        </p:txBody>
      </p:sp>
      <p:sp>
        <p:nvSpPr>
          <p:cNvPr id="18" name="Shape 4379">
            <a:extLst>
              <a:ext uri="{FF2B5EF4-FFF2-40B4-BE49-F238E27FC236}">
                <a16:creationId xmlns:a16="http://schemas.microsoft.com/office/drawing/2014/main" id="{19C3E583-0CD9-EF48-B7CB-CEF5AA360B86}"/>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latin typeface="Calibri" panose="020F0502020204030204" pitchFamily="34" charset="0"/>
              <a:cs typeface="Calibri" panose="020F0502020204030204" pitchFamily="34" charset="0"/>
            </a:endParaRPr>
          </a:p>
        </p:txBody>
      </p:sp>
      <p:sp>
        <p:nvSpPr>
          <p:cNvPr id="25" name="Shape 4487">
            <a:extLst>
              <a:ext uri="{FF2B5EF4-FFF2-40B4-BE49-F238E27FC236}">
                <a16:creationId xmlns:a16="http://schemas.microsoft.com/office/drawing/2014/main" id="{A7DA6D2D-34C9-6542-97CB-6EE17F97257D}"/>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latin typeface="Calibri" panose="020F0502020204030204" pitchFamily="34" charset="0"/>
              <a:cs typeface="Calibri" panose="020F0502020204030204" pitchFamily="34" charset="0"/>
            </a:endParaRPr>
          </a:p>
        </p:txBody>
      </p:sp>
      <p:sp>
        <p:nvSpPr>
          <p:cNvPr id="26" name="Right Triangle 25">
            <a:extLst>
              <a:ext uri="{FF2B5EF4-FFF2-40B4-BE49-F238E27FC236}">
                <a16:creationId xmlns:a16="http://schemas.microsoft.com/office/drawing/2014/main" id="{EF87DD49-2A27-CF43-A110-E0C4B0543CB5}"/>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cxnSp>
        <p:nvCxnSpPr>
          <p:cNvPr id="28" name="Straight Connector 27">
            <a:extLst>
              <a:ext uri="{FF2B5EF4-FFF2-40B4-BE49-F238E27FC236}">
                <a16:creationId xmlns:a16="http://schemas.microsoft.com/office/drawing/2014/main" id="{DEFEB897-29E8-8343-8E14-264F16DF5042}"/>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B0D12A3-4D47-F14C-BD3F-151CCC2CC97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EB77C9-3413-AD48-BF03-76719F17D7C8}"/>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868458"/>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A0030CD-8C9E-4AA5-8C5D-F9B2EDB7E17A}"/>
              </a:ext>
            </a:extLst>
          </p:cNvPr>
          <p:cNvGrpSpPr/>
          <p:nvPr/>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30" name="Parallelogram 29">
            <a:extLst>
              <a:ext uri="{FF2B5EF4-FFF2-40B4-BE49-F238E27FC236}">
                <a16:creationId xmlns:a16="http://schemas.microsoft.com/office/drawing/2014/main" id="{406089BB-36DC-4E23-B215-527A8A18FCFB}"/>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latin typeface="Calibri" panose="020F0502020204030204" pitchFamily="34" charset="0"/>
            </a:endParaRPr>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IN" smtClean="0"/>
              <a:t>‹#›</a:t>
            </a:fld>
            <a:endParaRPr lang="en-IN" dirty="0"/>
          </a:p>
        </p:txBody>
      </p:sp>
      <p:pic>
        <p:nvPicPr>
          <p:cNvPr id="10" name="Picture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99661" y="302654"/>
            <a:ext cx="562091" cy="485731"/>
          </a:xfrm>
          <a:prstGeom prst="rect">
            <a:avLst/>
          </a:prstGeom>
        </p:spPr>
      </p:pic>
      <p:grpSp>
        <p:nvGrpSpPr>
          <p:cNvPr id="11" name="Group 10">
            <a:extLst>
              <a:ext uri="{FF2B5EF4-FFF2-40B4-BE49-F238E27FC236}">
                <a16:creationId xmlns:a16="http://schemas.microsoft.com/office/drawing/2014/main" id="{01E94A2D-3CD5-B845-8C01-DFA718AC929A}"/>
              </a:ext>
            </a:extLst>
          </p:cNvPr>
          <p:cNvGrpSpPr/>
          <p:nvPr userDrawn="1"/>
        </p:nvGrpSpPr>
        <p:grpSpPr>
          <a:xfrm flipH="1">
            <a:off x="7561328" y="0"/>
            <a:ext cx="4831840" cy="3541007"/>
            <a:chOff x="-192127" y="-2"/>
            <a:chExt cx="4831840" cy="3367272"/>
          </a:xfrm>
        </p:grpSpPr>
        <p:sp>
          <p:nvSpPr>
            <p:cNvPr id="12" name="Diagonal Stripe 11">
              <a:extLst>
                <a:ext uri="{FF2B5EF4-FFF2-40B4-BE49-F238E27FC236}">
                  <a16:creationId xmlns:a16="http://schemas.microsoft.com/office/drawing/2014/main" id="{0B08273E-82D3-2342-A172-3C2B8B925C1F}"/>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13" name="Straight Connector 12">
              <a:extLst>
                <a:ext uri="{FF2B5EF4-FFF2-40B4-BE49-F238E27FC236}">
                  <a16:creationId xmlns:a16="http://schemas.microsoft.com/office/drawing/2014/main" id="{F2D2DECF-23E9-7E4D-8EA1-5D87C4738B1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Parallelogram 13">
              <a:extLst>
                <a:ext uri="{FF2B5EF4-FFF2-40B4-BE49-F238E27FC236}">
                  <a16:creationId xmlns:a16="http://schemas.microsoft.com/office/drawing/2014/main" id="{0177E842-0F88-FD45-B07B-469DB14BEDD3}"/>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15" name="Parallelogram 14">
            <a:extLst>
              <a:ext uri="{FF2B5EF4-FFF2-40B4-BE49-F238E27FC236}">
                <a16:creationId xmlns:a16="http://schemas.microsoft.com/office/drawing/2014/main" id="{0A793B15-4F86-0449-B95E-31CF39D0EBCE}"/>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latin typeface="Calibri" panose="020F0502020204030204" pitchFamily="34" charset="0"/>
            </a:endParaRPr>
          </a:p>
        </p:txBody>
      </p:sp>
      <p:pic>
        <p:nvPicPr>
          <p:cNvPr id="16" name="Picture 15">
            <a:extLst>
              <a:ext uri="{FF2B5EF4-FFF2-40B4-BE49-F238E27FC236}">
                <a16:creationId xmlns:a16="http://schemas.microsoft.com/office/drawing/2014/main" id="{33B6DF20-1F7D-3948-B89B-98E9FD32A7A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199813" y="329206"/>
            <a:ext cx="562091" cy="485731"/>
          </a:xfrm>
          <a:prstGeom prst="rect">
            <a:avLst/>
          </a:prstGeom>
        </p:spPr>
      </p:pic>
    </p:spTree>
    <p:extLst>
      <p:ext uri="{BB962C8B-B14F-4D97-AF65-F5344CB8AC3E}">
        <p14:creationId xmlns:p14="http://schemas.microsoft.com/office/powerpoint/2010/main" val="2853422921"/>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B2FB48C-0C70-4DBE-B904-A134B6644DD3}"/>
              </a:ext>
            </a:extLst>
          </p:cNvPr>
          <p:cNvGrpSpPr/>
          <p:nvPr/>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31" name="Parallelogram 30">
            <a:extLst>
              <a:ext uri="{FF2B5EF4-FFF2-40B4-BE49-F238E27FC236}">
                <a16:creationId xmlns:a16="http://schemas.microsoft.com/office/drawing/2014/main" id="{41E23981-B12A-4AC3-A030-337BBBA5E45B}"/>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latin typeface="Calibri" panose="020F0502020204030204" pitchFamily="34" charset="0"/>
            </a:endParaRPr>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4400" b="1">
                <a:solidFill>
                  <a:schemeClr val="accent1"/>
                </a:solidFill>
              </a:defRPr>
            </a:lvl1pPr>
          </a:lstStyle>
          <a:p>
            <a:r>
              <a:rPr lang="en-US" dirty="0"/>
              <a:t>Click to Edit Master Title Style </a:t>
            </a:r>
            <a:endParaRPr lang="en-IN"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IN" smtClean="0"/>
              <a:t>‹#›</a:t>
            </a:fld>
            <a:endParaRPr lang="en-IN" dirty="0"/>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99661" y="302654"/>
            <a:ext cx="562091" cy="485731"/>
          </a:xfrm>
          <a:prstGeom prst="rect">
            <a:avLst/>
          </a:prstGeom>
        </p:spPr>
      </p:pic>
      <p:grpSp>
        <p:nvGrpSpPr>
          <p:cNvPr id="12" name="Group 11">
            <a:extLst>
              <a:ext uri="{FF2B5EF4-FFF2-40B4-BE49-F238E27FC236}">
                <a16:creationId xmlns:a16="http://schemas.microsoft.com/office/drawing/2014/main" id="{68AC2734-E48E-3C41-B292-9AA897FBA0A4}"/>
              </a:ext>
            </a:extLst>
          </p:cNvPr>
          <p:cNvGrpSpPr/>
          <p:nvPr userDrawn="1"/>
        </p:nvGrpSpPr>
        <p:grpSpPr>
          <a:xfrm flipH="1">
            <a:off x="7561328" y="0"/>
            <a:ext cx="4831840" cy="3541007"/>
            <a:chOff x="-192127" y="-2"/>
            <a:chExt cx="4831840" cy="3367272"/>
          </a:xfrm>
        </p:grpSpPr>
        <p:sp>
          <p:nvSpPr>
            <p:cNvPr id="13" name="Diagonal Stripe 12">
              <a:extLst>
                <a:ext uri="{FF2B5EF4-FFF2-40B4-BE49-F238E27FC236}">
                  <a16:creationId xmlns:a16="http://schemas.microsoft.com/office/drawing/2014/main" id="{16E77A6B-EA21-8E4C-8060-D485B2600AB3}"/>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14" name="Straight Connector 13">
              <a:extLst>
                <a:ext uri="{FF2B5EF4-FFF2-40B4-BE49-F238E27FC236}">
                  <a16:creationId xmlns:a16="http://schemas.microsoft.com/office/drawing/2014/main" id="{5D688752-9DB4-8243-ACE2-62AD4978E16F}"/>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Parallelogram 14">
              <a:extLst>
                <a:ext uri="{FF2B5EF4-FFF2-40B4-BE49-F238E27FC236}">
                  <a16:creationId xmlns:a16="http://schemas.microsoft.com/office/drawing/2014/main" id="{E2329E2D-5A0B-4845-A729-5EE10E6604A8}"/>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16" name="Parallelogram 15">
            <a:extLst>
              <a:ext uri="{FF2B5EF4-FFF2-40B4-BE49-F238E27FC236}">
                <a16:creationId xmlns:a16="http://schemas.microsoft.com/office/drawing/2014/main" id="{92A6F883-A76F-914A-B6E2-F4D478524856}"/>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latin typeface="Calibri" panose="020F0502020204030204" pitchFamily="34" charset="0"/>
            </a:endParaRPr>
          </a:p>
        </p:txBody>
      </p:sp>
      <p:pic>
        <p:nvPicPr>
          <p:cNvPr id="17" name="Picture 16">
            <a:extLst>
              <a:ext uri="{FF2B5EF4-FFF2-40B4-BE49-F238E27FC236}">
                <a16:creationId xmlns:a16="http://schemas.microsoft.com/office/drawing/2014/main" id="{F82192AF-194B-1148-9503-05551633F26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199813" y="329206"/>
            <a:ext cx="562091" cy="485731"/>
          </a:xfrm>
          <a:prstGeom prst="rect">
            <a:avLst/>
          </a:prstGeom>
        </p:spPr>
      </p:pic>
    </p:spTree>
    <p:extLst>
      <p:ext uri="{BB962C8B-B14F-4D97-AF65-F5344CB8AC3E}">
        <p14:creationId xmlns:p14="http://schemas.microsoft.com/office/powerpoint/2010/main" val="565202575"/>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94913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9802B-A501-479B-A078-305F421E2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EDD2CC-15C9-4650-A05F-38FC3E5F94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896CBE-9D81-439C-9E4A-BBA9208C751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2642A33-77D6-4A83-B601-4DCD9A8264E3}"/>
              </a:ext>
            </a:extLst>
          </p:cNvPr>
          <p:cNvSpPr>
            <a:spLocks noGrp="1"/>
          </p:cNvSpPr>
          <p:nvPr>
            <p:ph type="ftr" sz="quarter" idx="11"/>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6" name="Slide Number Placeholder 5">
            <a:extLst>
              <a:ext uri="{FF2B5EF4-FFF2-40B4-BE49-F238E27FC236}">
                <a16:creationId xmlns:a16="http://schemas.microsoft.com/office/drawing/2014/main" id="{F3F0FC23-853C-4F5C-9F9E-73C432E8B12B}"/>
              </a:ext>
            </a:extLst>
          </p:cNvPr>
          <p:cNvSpPr>
            <a:spLocks noGrp="1"/>
          </p:cNvSpPr>
          <p:nvPr>
            <p:ph type="sldNum" sz="quarter" idx="12"/>
          </p:nvPr>
        </p:nvSpPr>
        <p:spPr/>
        <p:txBody>
          <a:bodyPr/>
          <a:lstStyle/>
          <a:p>
            <a:fld id="{8699F50C-BE38-4BD0-BA84-9B090E1F2B9B}" type="slidenum">
              <a:rPr lang="en-IN" smtClean="0"/>
              <a:pPr/>
              <a:t>‹#›</a:t>
            </a:fld>
            <a:endParaRPr lang="en-IN" dirty="0"/>
          </a:p>
        </p:txBody>
      </p:sp>
    </p:spTree>
    <p:extLst>
      <p:ext uri="{BB962C8B-B14F-4D97-AF65-F5344CB8AC3E}">
        <p14:creationId xmlns:p14="http://schemas.microsoft.com/office/powerpoint/2010/main" val="298918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latin typeface="Calibri" panose="020F0502020204030204" pitchFamily="34" charset="0"/>
              </a:defRPr>
            </a:lvl1pPr>
            <a:lvl2pPr>
              <a:buClr>
                <a:schemeClr val="accent2"/>
              </a:buClr>
              <a:defRPr sz="2000">
                <a:solidFill>
                  <a:schemeClr val="tx1"/>
                </a:solidFill>
                <a:latin typeface="Calibri" panose="020F0502020204030204" pitchFamily="34" charset="0"/>
              </a:defRPr>
            </a:lvl2pPr>
            <a:lvl3pPr>
              <a:buClr>
                <a:schemeClr val="accent2"/>
              </a:buClr>
              <a:defRPr sz="1800">
                <a:solidFill>
                  <a:schemeClr val="tx1"/>
                </a:solidFill>
                <a:latin typeface="Calibri" panose="020F0502020204030204" pitchFamily="34" charset="0"/>
              </a:defRPr>
            </a:lvl3pPr>
            <a:lvl4pPr>
              <a:buClr>
                <a:schemeClr val="accent2"/>
              </a:buClr>
              <a:defRPr sz="1600">
                <a:solidFill>
                  <a:schemeClr val="tx1"/>
                </a:solidFill>
                <a:latin typeface="Calibri" panose="020F0502020204030204" pitchFamily="34" charset="0"/>
              </a:defRPr>
            </a:lvl4pPr>
            <a:lvl5pPr>
              <a:buClr>
                <a:schemeClr val="accent2"/>
              </a:buClr>
              <a:defRPr sz="1600">
                <a:solidFill>
                  <a:schemeClr val="tx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4" name="Right Triangle 23">
            <a:extLst>
              <a:ext uri="{FF2B5EF4-FFF2-40B4-BE49-F238E27FC236}">
                <a16:creationId xmlns:a16="http://schemas.microsoft.com/office/drawing/2014/main" id="{BD6ACE60-499D-41AB-89C4-D537D7C3D22A}"/>
              </a:ext>
            </a:extLst>
          </p:cNvPr>
          <p:cNvSpPr/>
          <p:nvPr/>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sp>
        <p:nvSpPr>
          <p:cNvPr id="25" name="Parallelogram 24">
            <a:extLst>
              <a:ext uri="{FF2B5EF4-FFF2-40B4-BE49-F238E27FC236}">
                <a16:creationId xmlns:a16="http://schemas.microsoft.com/office/drawing/2014/main" id="{18C08F43-D42B-4CF1-912F-BC83D72AB415}"/>
              </a:ext>
            </a:extLst>
          </p:cNvPr>
          <p:cNvSpPr/>
          <p:nvPr/>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Calibri" panose="020F0502020204030204" pitchFamily="34" charset="0"/>
            </a:endParaRPr>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latin typeface="Calibri" panose="020F0502020204030204" pitchFamily="34" charset="0"/>
              </a:defRPr>
            </a:lvl1pPr>
            <a:lvl2pPr marL="457200" indent="0">
              <a:buNone/>
              <a:defRPr/>
            </a:lvl2pPr>
          </a:lstStyle>
          <a:p>
            <a:pPr lvl="0"/>
            <a:r>
              <a:rPr lang="en-US" dirty="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latin typeface="Calibri" panose="020F0502020204030204" pitchFamily="34" charset="0"/>
              </a:defRPr>
            </a:lvl1pPr>
          </a:lstStyle>
          <a:p>
            <a:r>
              <a:rPr lang="en-US"/>
              <a:t>Click icon to add picture</a:t>
            </a:r>
            <a:endParaRPr lang="en-IN"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IN" smtClean="0"/>
              <a:t>‹#›</a:t>
            </a:fld>
            <a:endParaRPr lang="en-IN" dirty="0"/>
          </a:p>
        </p:txBody>
      </p:sp>
      <p:sp>
        <p:nvSpPr>
          <p:cNvPr id="11" name="Right Triangle 10">
            <a:extLst>
              <a:ext uri="{FF2B5EF4-FFF2-40B4-BE49-F238E27FC236}">
                <a16:creationId xmlns:a16="http://schemas.microsoft.com/office/drawing/2014/main" id="{E7571046-F063-47D7-891E-251BC9AFCD1E}"/>
              </a:ext>
            </a:extLst>
          </p:cNvPr>
          <p:cNvSpPr/>
          <p:nvPr/>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sp>
        <p:nvSpPr>
          <p:cNvPr id="12" name="Parallelogram 11">
            <a:extLst>
              <a:ext uri="{FF2B5EF4-FFF2-40B4-BE49-F238E27FC236}">
                <a16:creationId xmlns:a16="http://schemas.microsoft.com/office/drawing/2014/main" id="{F9B9F0E2-F5FC-4B17-A692-C5FD955C90C3}"/>
              </a:ext>
            </a:extLst>
          </p:cNvPr>
          <p:cNvSpPr/>
          <p:nvPr/>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Calibri" panose="020F0502020204030204" pitchFamily="34" charset="0"/>
            </a:endParaRPr>
          </a:p>
        </p:txBody>
      </p:sp>
      <p:cxnSp>
        <p:nvCxnSpPr>
          <p:cNvPr id="13" name="Straight Connector 12">
            <a:extLst>
              <a:ext uri="{FF2B5EF4-FFF2-40B4-BE49-F238E27FC236}">
                <a16:creationId xmlns:a16="http://schemas.microsoft.com/office/drawing/2014/main" id="{DAE7CF28-F121-4D65-9F49-1BACB9889236}"/>
              </a:ext>
            </a:extLst>
          </p:cNvPr>
          <p:cNvCxnSpPr>
            <a:cxnSpLocks/>
          </p:cNvCxnSpPr>
          <p:nvPr/>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14" name="Text Placeholder 4" title="Subtitle">
            <a:extLst>
              <a:ext uri="{FF2B5EF4-FFF2-40B4-BE49-F238E27FC236}">
                <a16:creationId xmlns:a16="http://schemas.microsoft.com/office/drawing/2014/main" id="{B7D83DAD-BE29-43F4-BD50-E669BA90D8CD}"/>
              </a:ext>
            </a:extLst>
          </p:cNvPr>
          <p:cNvSpPr>
            <a:spLocks noGrp="1"/>
          </p:cNvSpPr>
          <p:nvPr>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latin typeface="Calibri" panose="020F0502020204030204" pitchFamily="34" charset="0"/>
              </a:defRPr>
            </a:lvl1pPr>
            <a:lvl2pPr marL="457200" indent="0">
              <a:buNone/>
              <a:defRPr/>
            </a:lvl2pPr>
          </a:lstStyle>
          <a:p>
            <a:pPr lvl="0"/>
            <a:r>
              <a:rPr lang="en-US" dirty="0"/>
              <a:t>CLICK TO SUBTITLE STYLE</a:t>
            </a:r>
          </a:p>
        </p:txBody>
      </p:sp>
      <p:sp>
        <p:nvSpPr>
          <p:cNvPr id="16" name="Title 1" title="Title ">
            <a:extLst>
              <a:ext uri="{FF2B5EF4-FFF2-40B4-BE49-F238E27FC236}">
                <a16:creationId xmlns:a16="http://schemas.microsoft.com/office/drawing/2014/main" id="{E39F5750-A662-48EA-B3B2-BD39D8ACB8BB}"/>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17" name="Right Triangle 16">
            <a:extLst>
              <a:ext uri="{FF2B5EF4-FFF2-40B4-BE49-F238E27FC236}">
                <a16:creationId xmlns:a16="http://schemas.microsoft.com/office/drawing/2014/main" id="{BA92A1FA-F642-5E4B-ADB9-053AC076CD58}"/>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sp>
        <p:nvSpPr>
          <p:cNvPr id="18" name="Parallelogram 17">
            <a:extLst>
              <a:ext uri="{FF2B5EF4-FFF2-40B4-BE49-F238E27FC236}">
                <a16:creationId xmlns:a16="http://schemas.microsoft.com/office/drawing/2014/main" id="{1A9B7A28-6EC4-5449-9B28-57F78C9664DB}"/>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Calibri" panose="020F0502020204030204" pitchFamily="34" charset="0"/>
            </a:endParaRPr>
          </a:p>
        </p:txBody>
      </p:sp>
      <p:cxnSp>
        <p:nvCxnSpPr>
          <p:cNvPr id="19" name="Straight Connector 18">
            <a:extLst>
              <a:ext uri="{FF2B5EF4-FFF2-40B4-BE49-F238E27FC236}">
                <a16:creationId xmlns:a16="http://schemas.microsoft.com/office/drawing/2014/main" id="{648E1F3F-9049-BE44-B3B4-AF8937902682}"/>
              </a:ext>
            </a:extLst>
          </p:cNvPr>
          <p:cNvCxnSpPr>
            <a:cxnSpLocks/>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8674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latin typeface="Calibri" panose="020F0502020204030204" pitchFamily="34" charset="0"/>
              </a:defRPr>
            </a:lvl1pPr>
          </a:lstStyle>
          <a:p>
            <a:r>
              <a:rPr lang="en-US" dirty="0"/>
              <a:t>Click icon to add picture</a:t>
            </a:r>
            <a:endParaRPr lang="en-IN"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Calibri" panose="020F0502020204030204" pitchFamily="34" charset="0"/>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Calibri" panose="020F0502020204030204" pitchFamily="34" charset="0"/>
            </a:endParaRPr>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latin typeface="Calibri" panose="020F0502020204030204" pitchFamily="34" charset="0"/>
              </a:defRPr>
            </a:lvl1pPr>
          </a:lstStyle>
          <a:p>
            <a:r>
              <a:rPr lang="en-US" dirty="0"/>
              <a:t>Click icon to add picture</a:t>
            </a:r>
            <a:endParaRPr lang="en-IN"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latin typeface="Calibri" panose="020F0502020204030204" pitchFamily="34" charset="0"/>
            </a:endParaRPr>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latin typeface="Calibri" panose="020F0502020204030204" pitchFamily="34" charset="0"/>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latin typeface="Calibri" panose="020F0502020204030204" pitchFamily="34" charset="0"/>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Calibri" panose="020F0502020204030204" pitchFamily="34" charset="0"/>
                <a:cs typeface="CiscoSans ExtraLight"/>
              </a:defRPr>
            </a:lvl1pPr>
          </a:lstStyle>
          <a:p>
            <a:pPr lvl="0"/>
            <a:r>
              <a:rPr lang="en-US" noProof="0" dirty="0"/>
              <a:t>Click icon to add chart</a:t>
            </a:r>
          </a:p>
        </p:txBody>
      </p:sp>
      <p:pic>
        <p:nvPicPr>
          <p:cNvPr id="15" name="Picture 14">
            <a:extLst>
              <a:ext uri="{FF2B5EF4-FFF2-40B4-BE49-F238E27FC236}">
                <a16:creationId xmlns:a16="http://schemas.microsoft.com/office/drawing/2014/main" id="{0279A780-AEE1-EA47-84FF-9CBC54A437A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199813" y="329206"/>
            <a:ext cx="562091" cy="485731"/>
          </a:xfrm>
          <a:prstGeom prst="rect">
            <a:avLst/>
          </a:prstGeom>
        </p:spPr>
      </p:pic>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Calibri" panose="020F0502020204030204" pitchFamily="34" charset="0"/>
              </a:defRPr>
            </a:lvl1pPr>
          </a:lstStyle>
          <a:p>
            <a:pPr lvl="0"/>
            <a:r>
              <a:rPr lang="en-US" noProof="0" dirty="0"/>
              <a:t>Click icon to add table</a:t>
            </a:r>
            <a:endParaRPr lang="en-GB" noProof="0" dirty="0"/>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Calibri" panose="020F0502020204030204" pitchFamily="34" charset="0"/>
            </a:endParaRPr>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latin typeface="Calibri" panose="020F0502020204030204" pitchFamily="34" charset="0"/>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pic>
        <p:nvPicPr>
          <p:cNvPr id="14" name="Picture 13">
            <a:extLst>
              <a:ext uri="{FF2B5EF4-FFF2-40B4-BE49-F238E27FC236}">
                <a16:creationId xmlns:a16="http://schemas.microsoft.com/office/drawing/2014/main" id="{E3F82903-907F-3F4A-8E8B-5C9F64158D8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199813" y="329206"/>
            <a:ext cx="562091" cy="485731"/>
          </a:xfrm>
          <a:prstGeom prst="rect">
            <a:avLst/>
          </a:prstGeom>
        </p:spPr>
      </p:pic>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ZA"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dirty="0"/>
              <a:t>Add Caption Here</a:t>
            </a:r>
            <a:endParaRPr lang="en-IN" dirty="0"/>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Calibri" panose="020F0502020204030204" pitchFamily="34" charset="0"/>
                <a:cs typeface="Calibri Light" panose="020F0302020204030204" pitchFamily="34" charset="0"/>
              </a:defRPr>
            </a:lvl1pPr>
          </a:lstStyle>
          <a:p>
            <a:r>
              <a:rPr lang="en-ZA" dirty="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Calibri" panose="020F0502020204030204" pitchFamily="34" charset="0"/>
                <a:cs typeface="Calibri Light" panose="020F0302020204030204" pitchFamily="34" charset="0"/>
              </a:defRPr>
            </a:lvl1pPr>
          </a:lstStyle>
          <a:p>
            <a:r>
              <a:rPr lang="en-ZA" dirty="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Calibri" panose="020F0502020204030204" pitchFamily="34" charset="0"/>
                <a:cs typeface="Calibri Light" panose="020F0302020204030204" pitchFamily="34" charset="0"/>
              </a:defRPr>
            </a:lvl1pPr>
          </a:lstStyle>
          <a:p>
            <a:r>
              <a:rPr lang="en-ZA" dirty="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Calibri" panose="020F0502020204030204" pitchFamily="34" charset="0"/>
                <a:cs typeface="Calibri Light" panose="020F0302020204030204" pitchFamily="34" charset="0"/>
              </a:defRPr>
            </a:lvl1pPr>
          </a:lstStyle>
          <a:p>
            <a:r>
              <a:rPr lang="en-ZA" dirty="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latin typeface="Calibri" panose="020F0502020204030204" pitchFamily="34" charset="0"/>
              <a:cs typeface="Calibri" panose="020F0502020204030204" pitchFamily="34" charset="0"/>
            </a:endParaRPr>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latin typeface="Calibri" panose="020F0502020204030204" pitchFamily="34" charset="0"/>
              <a:cs typeface="Calibri" panose="020F0502020204030204" pitchFamily="34" charset="0"/>
            </a:endParaRPr>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latin typeface="Calibri" panose="020F0502020204030204" pitchFamily="34" charset="0"/>
              <a:cs typeface="Calibri" panose="020F0502020204030204" pitchFamily="34" charset="0"/>
            </a:endParaRPr>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latin typeface="Calibri" panose="020F0502020204030204" pitchFamily="34" charset="0"/>
              <a:cs typeface="Calibri" panose="020F0502020204030204" pitchFamily="34" charset="0"/>
            </a:endParaRPr>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latin typeface="Calibri" panose="020F0502020204030204" pitchFamily="34" charset="0"/>
              </a:defRPr>
            </a:lvl1pPr>
          </a:lstStyle>
          <a:p>
            <a:r>
              <a:rPr lang="en-US" dirty="0"/>
              <a:t>Click icon to add picture</a:t>
            </a:r>
            <a:endParaRPr lang="en-IN" dirty="0"/>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latin typeface="Calibri" panose="020F0502020204030204" pitchFamily="34" charset="0"/>
            </a:endParaRPr>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IN" smtClean="0"/>
              <a:t>‹#›</a:t>
            </a:fld>
            <a:endParaRPr lang="en-IN" dirty="0"/>
          </a:p>
        </p:txBody>
      </p:sp>
      <p:pic>
        <p:nvPicPr>
          <p:cNvPr id="11" name="Picture 10">
            <a:extLst>
              <a:ext uri="{FF2B5EF4-FFF2-40B4-BE49-F238E27FC236}">
                <a16:creationId xmlns:a16="http://schemas.microsoft.com/office/drawing/2014/main" id="{9A182AAE-0354-A747-84CF-411DFAA39F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199813" y="329206"/>
            <a:ext cx="562091" cy="485731"/>
          </a:xfrm>
          <a:prstGeom prst="rect">
            <a:avLst/>
          </a:prstGeom>
        </p:spPr>
      </p:pic>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latin typeface="Calibri" panose="020F0502020204030204" pitchFamily="34" charset="0"/>
            </a:endParaRPr>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4400" b="1">
                <a:solidFill>
                  <a:schemeClr val="accent1"/>
                </a:solidFill>
              </a:defRPr>
            </a:lvl1pPr>
          </a:lstStyle>
          <a:p>
            <a:r>
              <a:rPr lang="en-US" dirty="0"/>
              <a:t>Click to Edit Master Title Style </a:t>
            </a:r>
            <a:endParaRPr lang="en-IN"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IN" smtClean="0"/>
              <a:t>‹#›</a:t>
            </a:fld>
            <a:endParaRPr lang="en-IN" dirty="0"/>
          </a:p>
        </p:txBody>
      </p:sp>
      <p:pic>
        <p:nvPicPr>
          <p:cNvPr id="12" name="Picture 11">
            <a:extLst>
              <a:ext uri="{FF2B5EF4-FFF2-40B4-BE49-F238E27FC236}">
                <a16:creationId xmlns:a16="http://schemas.microsoft.com/office/drawing/2014/main" id="{A6613C56-99EC-E641-AC77-143C1CCB407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199813" y="329206"/>
            <a:ext cx="562091" cy="485731"/>
          </a:xfrm>
          <a:prstGeom prst="rect">
            <a:avLst/>
          </a:prstGeom>
        </p:spPr>
      </p:pic>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Inside_Bullets">
    <p:spTree>
      <p:nvGrpSpPr>
        <p:cNvPr id="1" name=""/>
        <p:cNvGrpSpPr/>
        <p:nvPr/>
      </p:nvGrpSpPr>
      <p:grpSpPr>
        <a:xfrm>
          <a:off x="0" y="0"/>
          <a:ext cx="0" cy="0"/>
          <a:chOff x="0" y="0"/>
          <a:chExt cx="0" cy="0"/>
        </a:xfrm>
      </p:grpSpPr>
      <p:sp>
        <p:nvSpPr>
          <p:cNvPr id="4" name="Textplatzhalter 3"/>
          <p:cNvSpPr>
            <a:spLocks noGrp="1"/>
          </p:cNvSpPr>
          <p:nvPr>
            <p:ph type="body" sz="quarter" idx="13" hasCustomPrompt="1"/>
          </p:nvPr>
        </p:nvSpPr>
        <p:spPr>
          <a:xfrm>
            <a:off x="480000" y="1892829"/>
            <a:ext cx="11232000" cy="4320000"/>
          </a:xfrm>
          <a:prstGeom prst="rect">
            <a:avLst/>
          </a:prstGeom>
        </p:spPr>
        <p:txBody>
          <a:bodyPr lIns="0" tIns="0" rIns="0" bIns="0"/>
          <a:lstStyle>
            <a:lvl1pPr marL="191995" indent="-191995">
              <a:spcBef>
                <a:spcPts val="1600"/>
              </a:spcBef>
              <a:buClr>
                <a:schemeClr val="bg2"/>
              </a:buClr>
              <a:defRPr sz="2133" baseline="0">
                <a:solidFill>
                  <a:schemeClr val="tx2"/>
                </a:solidFill>
                <a:latin typeface="Arial" pitchFamily="34" charset="0"/>
                <a:cs typeface="Arial" pitchFamily="34" charset="0"/>
              </a:defRPr>
            </a:lvl1pPr>
            <a:lvl2pPr marL="191995" indent="-191995">
              <a:buFont typeface="Arial" pitchFamily="34" charset="0"/>
              <a:buChar char="•"/>
              <a:defRPr sz="2133">
                <a:latin typeface="Arial" pitchFamily="34" charset="0"/>
                <a:cs typeface="Arial" pitchFamily="34" charset="0"/>
              </a:defRPr>
            </a:lvl2pPr>
            <a:lvl3pPr marL="383990" indent="-191995">
              <a:spcBef>
                <a:spcPts val="800"/>
              </a:spcBef>
              <a:buFont typeface="Arial" pitchFamily="34" charset="0"/>
              <a:buChar char="-"/>
              <a:defRPr sz="2133">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r>
              <a:rPr lang="pt-BR" dirty="0"/>
              <a:t>Onseque cum dem nonsequis ent re destiunt volupta es eliquia nieneseque</a:t>
            </a:r>
          </a:p>
          <a:p>
            <a:r>
              <a:rPr lang="pt-BR" dirty="0"/>
              <a:t>Lorem ipsum dolor sit amet</a:t>
            </a:r>
            <a:endParaRPr lang="de-DE" dirty="0"/>
          </a:p>
        </p:txBody>
      </p:sp>
      <p:sp>
        <p:nvSpPr>
          <p:cNvPr id="10" name="Textplatzhalter 8"/>
          <p:cNvSpPr>
            <a:spLocks noGrp="1"/>
          </p:cNvSpPr>
          <p:nvPr>
            <p:ph type="body" sz="quarter" idx="10" hasCustomPrompt="1"/>
          </p:nvPr>
        </p:nvSpPr>
        <p:spPr>
          <a:xfrm>
            <a:off x="480000" y="68627"/>
            <a:ext cx="11232000" cy="252000"/>
          </a:xfrm>
          <a:prstGeom prst="rect">
            <a:avLst/>
          </a:prstGeom>
        </p:spPr>
        <p:txBody>
          <a:bodyPr lIns="0" tIns="0" rIns="0" bIns="0" anchor="ctr" anchorCtr="0"/>
          <a:lstStyle>
            <a:lvl1pPr marL="0" indent="0" algn="r">
              <a:buFontTx/>
              <a:buNone/>
              <a:defRPr sz="1333" b="1" baseline="0">
                <a:solidFill>
                  <a:schemeClr val="bg1"/>
                </a:solidFill>
                <a:latin typeface="Arial" pitchFamily="34" charset="0"/>
                <a:cs typeface="Arial" pitchFamily="34" charset="0"/>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de-DE" dirty="0"/>
              <a:t>Insert title </a:t>
            </a:r>
            <a:r>
              <a:rPr lang="de-DE" dirty="0" err="1"/>
              <a:t>here</a:t>
            </a:r>
            <a:endParaRPr lang="de-DE" dirty="0"/>
          </a:p>
        </p:txBody>
      </p:sp>
      <p:sp>
        <p:nvSpPr>
          <p:cNvPr id="13" name="Textplatzhalter 2"/>
          <p:cNvSpPr>
            <a:spLocks noGrp="1"/>
          </p:cNvSpPr>
          <p:nvPr>
            <p:ph type="body" sz="quarter" idx="12" hasCustomPrompt="1"/>
          </p:nvPr>
        </p:nvSpPr>
        <p:spPr>
          <a:xfrm>
            <a:off x="480000" y="1440000"/>
            <a:ext cx="11232000" cy="252000"/>
          </a:xfrm>
          <a:prstGeom prst="rect">
            <a:avLst/>
          </a:prstGeom>
        </p:spPr>
        <p:txBody>
          <a:bodyPr lIns="0" tIns="0" rIns="0" bIns="0"/>
          <a:lstStyle>
            <a:lvl1pPr marL="0" indent="0">
              <a:buFontTx/>
              <a:buNone/>
              <a:defRPr sz="2133" b="1">
                <a:solidFill>
                  <a:schemeClr val="bg2"/>
                </a:solidFill>
                <a:latin typeface="Arial" pitchFamily="34" charset="0"/>
                <a:cs typeface="Arial" pitchFamily="34" charset="0"/>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de-DE" dirty="0" err="1"/>
              <a:t>Subline</a:t>
            </a:r>
            <a:endParaRPr lang="de-DE" dirty="0"/>
          </a:p>
        </p:txBody>
      </p:sp>
      <p:sp>
        <p:nvSpPr>
          <p:cNvPr id="6" name="Textplatzhalter 11"/>
          <p:cNvSpPr>
            <a:spLocks noGrp="1"/>
          </p:cNvSpPr>
          <p:nvPr>
            <p:ph type="body" sz="quarter" idx="11" hasCustomPrompt="1"/>
          </p:nvPr>
        </p:nvSpPr>
        <p:spPr>
          <a:xfrm>
            <a:off x="480000" y="452669"/>
            <a:ext cx="11232000" cy="864096"/>
          </a:xfrm>
          <a:prstGeom prst="rect">
            <a:avLst/>
          </a:prstGeom>
        </p:spPr>
        <p:txBody>
          <a:bodyPr lIns="0" tIns="0" rIns="0" bIns="0" anchor="ctr" anchorCtr="0"/>
          <a:lstStyle>
            <a:lvl1pPr marL="0" marR="0" indent="0" algn="l" defTabSz="1219170" rtl="0" eaLnBrk="1" fontAlgn="auto" latinLnBrk="0" hangingPunct="1">
              <a:lnSpc>
                <a:spcPts val="3840"/>
              </a:lnSpc>
              <a:spcBef>
                <a:spcPts val="0"/>
              </a:spcBef>
              <a:spcAft>
                <a:spcPts val="0"/>
              </a:spcAft>
              <a:buClrTx/>
              <a:buSzTx/>
              <a:buFontTx/>
              <a:buNone/>
              <a:tabLst/>
              <a:defRPr sz="3200" baseline="0">
                <a:solidFill>
                  <a:schemeClr val="tx2"/>
                </a:solidFill>
                <a:latin typeface="Arial" pitchFamily="34" charset="0"/>
                <a:cs typeface="Arial" pitchFamily="34" charset="0"/>
              </a:defRPr>
            </a:lvl1pPr>
          </a:lstStyle>
          <a:p>
            <a:pPr marL="0" marR="0" lvl="0" indent="0" algn="l" defTabSz="1219170" rtl="0" eaLnBrk="1" fontAlgn="auto" latinLnBrk="0" hangingPunct="1">
              <a:lnSpc>
                <a:spcPts val="3840"/>
              </a:lnSpc>
              <a:spcBef>
                <a:spcPts val="0"/>
              </a:spcBef>
              <a:spcAft>
                <a:spcPts val="0"/>
              </a:spcAft>
              <a:buClrTx/>
              <a:buSzTx/>
              <a:buFontTx/>
              <a:buNone/>
              <a:tabLst/>
              <a:defRPr/>
            </a:pPr>
            <a:r>
              <a:rPr lang="de-DE" dirty="0"/>
              <a:t>Headline </a:t>
            </a:r>
            <a:r>
              <a:rPr lang="de-DE" dirty="0" err="1"/>
              <a:t>for</a:t>
            </a:r>
            <a:r>
              <a:rPr lang="de-DE" dirty="0"/>
              <a:t> Slide</a:t>
            </a:r>
          </a:p>
        </p:txBody>
      </p:sp>
    </p:spTree>
    <p:extLst>
      <p:ext uri="{BB962C8B-B14F-4D97-AF65-F5344CB8AC3E}">
        <p14:creationId xmlns:p14="http://schemas.microsoft.com/office/powerpoint/2010/main" val="1624686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latin typeface="Calibri" panose="020F0502020204030204" pitchFamily="34" charset="0"/>
              </a:defRPr>
            </a:lvl1pPr>
          </a:lstStyle>
          <a:p>
            <a:r>
              <a:rPr lang="en-US"/>
              <a:t>Click icon to add picture</a:t>
            </a:r>
            <a:endParaRPr lang="en-IN"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latin typeface="Calibri" panose="020F0502020204030204" pitchFamily="34" charset="0"/>
              </a:defRPr>
            </a:lvl1pPr>
            <a:lvl2pPr>
              <a:buClr>
                <a:schemeClr val="accent2"/>
              </a:buClr>
              <a:defRPr sz="2000">
                <a:solidFill>
                  <a:schemeClr val="tx1"/>
                </a:solidFill>
                <a:latin typeface="Calibri" panose="020F0502020204030204" pitchFamily="34" charset="0"/>
              </a:defRPr>
            </a:lvl2pPr>
            <a:lvl3pPr>
              <a:buClr>
                <a:schemeClr val="accent2"/>
              </a:buClr>
              <a:defRPr sz="1800">
                <a:solidFill>
                  <a:schemeClr val="tx1"/>
                </a:solidFill>
                <a:latin typeface="Calibri" panose="020F0502020204030204" pitchFamily="34" charset="0"/>
              </a:defRPr>
            </a:lvl3pPr>
            <a:lvl4pPr>
              <a:buClr>
                <a:schemeClr val="accent2"/>
              </a:buClr>
              <a:defRPr sz="1600">
                <a:solidFill>
                  <a:schemeClr val="tx1"/>
                </a:solidFill>
                <a:latin typeface="Calibri" panose="020F0502020204030204" pitchFamily="34" charset="0"/>
              </a:defRPr>
            </a:lvl4pPr>
            <a:lvl5pPr>
              <a:buClr>
                <a:schemeClr val="accent2"/>
              </a:buClr>
              <a:defRPr sz="1600">
                <a:solidFill>
                  <a:schemeClr val="tx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5" name="Parallelogram 24">
            <a:extLst>
              <a:ext uri="{FF2B5EF4-FFF2-40B4-BE49-F238E27FC236}">
                <a16:creationId xmlns:a16="http://schemas.microsoft.com/office/drawing/2014/main" id="{18C08F43-D42B-4CF1-912F-BC83D72AB415}"/>
              </a:ext>
            </a:extLst>
          </p:cNvPr>
          <p:cNvSpPr/>
          <p:nvPr/>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Calibri" panose="020F0502020204030204" pitchFamily="34" charset="0"/>
            </a:endParaRPr>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latin typeface="Calibri" panose="020F0502020204030204" pitchFamily="34" charset="0"/>
              </a:defRPr>
            </a:lvl1pPr>
            <a:lvl2pPr marL="457200" indent="0">
              <a:buNone/>
              <a:defRPr/>
            </a:lvl2pPr>
          </a:lstStyle>
          <a:p>
            <a:pPr lvl="0"/>
            <a:r>
              <a:rPr lang="en-US" dirty="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IN" smtClean="0"/>
              <a:t>‹#›</a:t>
            </a:fld>
            <a:endParaRPr lang="en-IN" dirty="0"/>
          </a:p>
        </p:txBody>
      </p:sp>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99661" y="302654"/>
            <a:ext cx="562091" cy="485731"/>
          </a:xfrm>
          <a:prstGeom prst="rect">
            <a:avLst/>
          </a:prstGeom>
        </p:spPr>
      </p:pic>
      <p:sp>
        <p:nvSpPr>
          <p:cNvPr id="12" name="Right Triangle 11">
            <a:extLst>
              <a:ext uri="{FF2B5EF4-FFF2-40B4-BE49-F238E27FC236}">
                <a16:creationId xmlns:a16="http://schemas.microsoft.com/office/drawing/2014/main" id="{CC79188C-5484-48FF-BA6B-18726371C0A5}"/>
              </a:ext>
            </a:extLst>
          </p:cNvPr>
          <p:cNvSpPr/>
          <p:nvPr/>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sp>
        <p:nvSpPr>
          <p:cNvPr id="13" name="Parallelogram 12">
            <a:extLst>
              <a:ext uri="{FF2B5EF4-FFF2-40B4-BE49-F238E27FC236}">
                <a16:creationId xmlns:a16="http://schemas.microsoft.com/office/drawing/2014/main" id="{25C7712F-C1C5-4A1B-8312-01A7EBC2DA1F}"/>
              </a:ext>
            </a:extLst>
          </p:cNvPr>
          <p:cNvSpPr/>
          <p:nvPr/>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Calibri" panose="020F0502020204030204" pitchFamily="34" charset="0"/>
            </a:endParaRPr>
          </a:p>
        </p:txBody>
      </p:sp>
      <p:cxnSp>
        <p:nvCxnSpPr>
          <p:cNvPr id="14" name="Straight Connector 13">
            <a:extLst>
              <a:ext uri="{FF2B5EF4-FFF2-40B4-BE49-F238E27FC236}">
                <a16:creationId xmlns:a16="http://schemas.microsoft.com/office/drawing/2014/main" id="{55046A3B-6ED8-4B88-B3F2-5997F0C04BB5}"/>
              </a:ext>
            </a:extLst>
          </p:cNvPr>
          <p:cNvCxnSpPr>
            <a:cxnSpLocks/>
          </p:cNvCxnSpPr>
          <p:nvPr/>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4" title="Subtitle">
            <a:extLst>
              <a:ext uri="{FF2B5EF4-FFF2-40B4-BE49-F238E27FC236}">
                <a16:creationId xmlns:a16="http://schemas.microsoft.com/office/drawing/2014/main" id="{72B1E758-3E39-4563-9FDE-497B20CD6CBC}"/>
              </a:ext>
            </a:extLst>
          </p:cNvPr>
          <p:cNvSpPr>
            <a:spLocks noGrp="1"/>
          </p:cNvSpPr>
          <p:nvPr>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latin typeface="Calibri" panose="020F0502020204030204" pitchFamily="34" charset="0"/>
              </a:defRPr>
            </a:lvl1pPr>
            <a:lvl2pPr marL="457200" indent="0">
              <a:buNone/>
              <a:defRPr/>
            </a:lvl2pPr>
          </a:lstStyle>
          <a:p>
            <a:pPr lvl="0"/>
            <a:r>
              <a:rPr lang="en-US" dirty="0"/>
              <a:t>CLICK TO SUBTITLE STYLE</a:t>
            </a:r>
          </a:p>
        </p:txBody>
      </p:sp>
      <p:pic>
        <p:nvPicPr>
          <p:cNvPr id="16" name="Picture 15">
            <a:extLst>
              <a:ext uri="{FF2B5EF4-FFF2-40B4-BE49-F238E27FC236}">
                <a16:creationId xmlns:a16="http://schemas.microsoft.com/office/drawing/2014/main" id="{0719316A-1971-47F2-ABEE-F26D90324FD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99661" y="302654"/>
            <a:ext cx="562091" cy="485731"/>
          </a:xfrm>
          <a:prstGeom prst="rect">
            <a:avLst/>
          </a:prstGeom>
        </p:spPr>
      </p:pic>
      <p:sp>
        <p:nvSpPr>
          <p:cNvPr id="17" name="Right Triangle 16">
            <a:extLst>
              <a:ext uri="{FF2B5EF4-FFF2-40B4-BE49-F238E27FC236}">
                <a16:creationId xmlns:a16="http://schemas.microsoft.com/office/drawing/2014/main" id="{5A29A07E-5DD6-9843-B206-A08F8A34C1B7}"/>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sp>
        <p:nvSpPr>
          <p:cNvPr id="20" name="Parallelogram 19">
            <a:extLst>
              <a:ext uri="{FF2B5EF4-FFF2-40B4-BE49-F238E27FC236}">
                <a16:creationId xmlns:a16="http://schemas.microsoft.com/office/drawing/2014/main" id="{3E63164D-5DB8-414C-912B-40270D86E614}"/>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Calibri" panose="020F0502020204030204" pitchFamily="34" charset="0"/>
            </a:endParaRPr>
          </a:p>
        </p:txBody>
      </p:sp>
      <p:cxnSp>
        <p:nvCxnSpPr>
          <p:cNvPr id="21" name="Straight Connector 20">
            <a:extLst>
              <a:ext uri="{FF2B5EF4-FFF2-40B4-BE49-F238E27FC236}">
                <a16:creationId xmlns:a16="http://schemas.microsoft.com/office/drawing/2014/main" id="{CE14B202-EF59-A043-A123-E34B1C4C7E6B}"/>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B777E0D0-731B-2F4C-9051-99BA523397B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199813" y="329206"/>
            <a:ext cx="562091" cy="485731"/>
          </a:xfrm>
          <a:prstGeom prst="rect">
            <a:avLst/>
          </a:prstGeom>
        </p:spPr>
      </p:pic>
    </p:spTree>
    <p:extLst>
      <p:ext uri="{BB962C8B-B14F-4D97-AF65-F5344CB8AC3E}">
        <p14:creationId xmlns:p14="http://schemas.microsoft.com/office/powerpoint/2010/main" val="2342233631"/>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i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tx1"/>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p:ph sz="half" idx="13"/>
          </p:nvPr>
        </p:nvSpPr>
        <p:spPr>
          <a:xfrm>
            <a:off x="520698" y="2886076"/>
            <a:ext cx="5475290" cy="3232149"/>
          </a:xfrm>
          <a:prstGeom prst="rect">
            <a:avLst/>
          </a:prstGeom>
        </p:spPr>
        <p:txBody>
          <a:bodyPr>
            <a:normAutofit/>
          </a:bodyPr>
          <a:lstStyle>
            <a:lvl1pPr>
              <a:defRPr lang="en-US" dirty="0">
                <a:solidFill>
                  <a:schemeClr val="tx1"/>
                </a:solidFill>
                <a:latin typeface="Calibri" panose="020F0502020204030204" pitchFamily="34" charset="0"/>
              </a:defRPr>
            </a:lvl1pPr>
            <a:lvl2pPr>
              <a:defRPr lang="en-US" dirty="0">
                <a:solidFill>
                  <a:schemeClr val="tx1"/>
                </a:solidFill>
                <a:latin typeface="Calibri" panose="020F0502020204030204" pitchFamily="34" charset="0"/>
              </a:defRPr>
            </a:lvl2pPr>
            <a:lvl3pPr>
              <a:defRPr lang="en-US" dirty="0">
                <a:solidFill>
                  <a:schemeClr val="tx1"/>
                </a:solidFill>
                <a:latin typeface="Calibri" panose="020F0502020204030204" pitchFamily="34" charset="0"/>
              </a:defRPr>
            </a:lvl3pPr>
            <a:lvl4pPr>
              <a:defRPr lang="en-US" dirty="0">
                <a:solidFill>
                  <a:schemeClr val="tx1"/>
                </a:solidFill>
                <a:latin typeface="Calibri" panose="020F0502020204030204" pitchFamily="34" charset="0"/>
              </a:defRPr>
            </a:lvl4pPr>
            <a:lvl5pPr>
              <a:defRPr lang="en-IN" dirty="0">
                <a:solidFill>
                  <a:schemeClr val="tx1"/>
                </a:solidFill>
                <a:latin typeface="Calibri" panose="020F0502020204030204" pitchFamily="34" charset="0"/>
              </a:defRPr>
            </a:lvl5pPr>
          </a:lstStyle>
          <a:p>
            <a:pPr lvl="0">
              <a:buClr>
                <a:schemeClr val="accent2"/>
              </a:buClr>
            </a:pPr>
            <a:r>
              <a:rPr lang="en-US"/>
              <a:t>Click to 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19" name="Text Placeholder 4">
            <a:extLst>
              <a:ext uri="{FF2B5EF4-FFF2-40B4-BE49-F238E27FC236}">
                <a16:creationId xmlns:a16="http://schemas.microsoft.com/office/drawing/2014/main" id="{47CDC5A2-8836-4ED3-8E78-18C24853D882}"/>
              </a:ext>
            </a:extLst>
          </p:cNvPr>
          <p:cNvSpPr>
            <a:spLocks noGrp="1"/>
          </p:cNvSpPr>
          <p:nvPr>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tx1"/>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p:ph sz="quarter" idx="15"/>
          </p:nvPr>
        </p:nvSpPr>
        <p:spPr>
          <a:xfrm>
            <a:off x="6186713" y="2886076"/>
            <a:ext cx="5475600" cy="3232149"/>
          </a:xfrm>
          <a:prstGeom prst="rect">
            <a:avLst/>
          </a:prstGeom>
        </p:spPr>
        <p:txBody>
          <a:bodyPr>
            <a:normAutofit/>
          </a:bodyPr>
          <a:lstStyle>
            <a:lvl1pPr>
              <a:defRPr lang="en-US" dirty="0">
                <a:solidFill>
                  <a:schemeClr val="tx1"/>
                </a:solidFill>
                <a:latin typeface="Calibri" panose="020F0502020204030204" pitchFamily="34" charset="0"/>
              </a:defRPr>
            </a:lvl1pPr>
            <a:lvl2pPr>
              <a:defRPr lang="en-US" dirty="0">
                <a:solidFill>
                  <a:schemeClr val="tx1"/>
                </a:solidFill>
                <a:latin typeface="Calibri" panose="020F0502020204030204" pitchFamily="34" charset="0"/>
              </a:defRPr>
            </a:lvl2pPr>
            <a:lvl3pPr>
              <a:defRPr lang="en-US" dirty="0">
                <a:solidFill>
                  <a:schemeClr val="tx1"/>
                </a:solidFill>
                <a:latin typeface="Calibri" panose="020F0502020204030204" pitchFamily="34" charset="0"/>
              </a:defRPr>
            </a:lvl3pPr>
            <a:lvl4pPr>
              <a:defRPr lang="en-US" dirty="0">
                <a:solidFill>
                  <a:schemeClr val="tx1"/>
                </a:solidFill>
                <a:latin typeface="Calibri" panose="020F0502020204030204" pitchFamily="34" charset="0"/>
              </a:defRPr>
            </a:lvl4pPr>
            <a:lvl5pPr>
              <a:defRPr lang="en-IN" dirty="0">
                <a:solidFill>
                  <a:schemeClr val="tx1"/>
                </a:solidFill>
                <a:latin typeface="Calibri" panose="020F0502020204030204" pitchFamily="34" charset="0"/>
              </a:defRPr>
            </a:lvl5pPr>
          </a:lstStyle>
          <a:p>
            <a:pPr lvl="0">
              <a:buClr>
                <a:schemeClr val="accent2"/>
              </a:buClr>
            </a:pPr>
            <a:r>
              <a:rPr lang="en-US"/>
              <a:t>Click to 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latin typeface="Calibri" panose="020F0502020204030204" pitchFamily="34" charset="0"/>
              </a:defRPr>
            </a:lvl1pPr>
            <a:lvl2pPr marL="457200" indent="0">
              <a:buNone/>
              <a:defRPr/>
            </a:lvl2pPr>
          </a:lstStyle>
          <a:p>
            <a:pPr lvl="0"/>
            <a:r>
              <a:rPr lang="en-US" dirty="0"/>
              <a:t>CLICK TO SUBTITLE STYLE</a:t>
            </a:r>
          </a:p>
        </p:txBody>
      </p:sp>
      <p:sp>
        <p:nvSpPr>
          <p:cNvPr id="36" name="Parallelogram 35">
            <a:extLst>
              <a:ext uri="{FF2B5EF4-FFF2-40B4-BE49-F238E27FC236}">
                <a16:creationId xmlns:a16="http://schemas.microsoft.com/office/drawing/2014/main" id="{4EBB76E7-943E-4038-B700-114F66FBC609}"/>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latin typeface="Calibri" panose="020F0502020204030204" pitchFamily="34" charset="0"/>
            </a:endParaRPr>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pic>
        <p:nvPicPr>
          <p:cNvPr id="21" name="Picture 2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99661" y="302654"/>
            <a:ext cx="562091" cy="485731"/>
          </a:xfrm>
          <a:prstGeom prst="rect">
            <a:avLst/>
          </a:prstGeom>
        </p:spPr>
      </p:pic>
      <p:cxnSp>
        <p:nvCxnSpPr>
          <p:cNvPr id="25" name="Straight Connector 24">
            <a:extLst>
              <a:ext uri="{FF2B5EF4-FFF2-40B4-BE49-F238E27FC236}">
                <a16:creationId xmlns:a16="http://schemas.microsoft.com/office/drawing/2014/main" id="{DC37F234-6F26-42E4-87FC-71C4233937D1}"/>
              </a:ext>
            </a:extLst>
          </p:cNvPr>
          <p:cNvCxnSpPr>
            <a:cxnSpLocks/>
          </p:cNvCxnSpPr>
          <p:nvPr/>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DF1C2F98-BEC3-4001-8EF7-BC9C01706CF0}"/>
              </a:ext>
            </a:extLst>
          </p:cNvPr>
          <p:cNvGrpSpPr/>
          <p:nvPr/>
        </p:nvGrpSpPr>
        <p:grpSpPr>
          <a:xfrm flipH="1">
            <a:off x="7561328" y="0"/>
            <a:ext cx="4831840" cy="3541007"/>
            <a:chOff x="-192127" y="-2"/>
            <a:chExt cx="4831840" cy="3367272"/>
          </a:xfrm>
        </p:grpSpPr>
        <p:sp>
          <p:nvSpPr>
            <p:cNvPr id="31" name="Diagonal Stripe 30">
              <a:extLst>
                <a:ext uri="{FF2B5EF4-FFF2-40B4-BE49-F238E27FC236}">
                  <a16:creationId xmlns:a16="http://schemas.microsoft.com/office/drawing/2014/main" id="{961E2A9D-A1F7-422B-BE64-DE294CCD5EC2}"/>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32" name="Straight Connector 31">
              <a:extLst>
                <a:ext uri="{FF2B5EF4-FFF2-40B4-BE49-F238E27FC236}">
                  <a16:creationId xmlns:a16="http://schemas.microsoft.com/office/drawing/2014/main" id="{DE6F2BC1-2AF1-442B-A969-187342A5A26B}"/>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2F1ED87B-1358-4F7C-B1C7-443061BDB05D}"/>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34" name="Text Placeholder 2">
            <a:extLst>
              <a:ext uri="{FF2B5EF4-FFF2-40B4-BE49-F238E27FC236}">
                <a16:creationId xmlns:a16="http://schemas.microsoft.com/office/drawing/2014/main" id="{51F48860-6E87-4212-B648-28F8AF60F468}"/>
              </a:ext>
            </a:extLst>
          </p:cNvPr>
          <p:cNvSpPr>
            <a:spLocks noGrp="1"/>
          </p:cNvSpPr>
          <p:nvPr>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tx1"/>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Content Placeholder 3" title="Bullet Points">
            <a:extLst>
              <a:ext uri="{FF2B5EF4-FFF2-40B4-BE49-F238E27FC236}">
                <a16:creationId xmlns:a16="http://schemas.microsoft.com/office/drawing/2014/main" id="{094868A5-1ABC-479E-AE1B-EBEE43D141B7}"/>
              </a:ext>
            </a:extLst>
          </p:cNvPr>
          <p:cNvSpPr>
            <a:spLocks noGrp="1"/>
          </p:cNvSpPr>
          <p:nvPr>
            <p:ph sz="half" idx="13"/>
          </p:nvPr>
        </p:nvSpPr>
        <p:spPr>
          <a:xfrm>
            <a:off x="520698" y="2886076"/>
            <a:ext cx="5475290" cy="3232149"/>
          </a:xfrm>
          <a:prstGeom prst="rect">
            <a:avLst/>
          </a:prstGeom>
        </p:spPr>
        <p:txBody>
          <a:bodyPr>
            <a:normAutofit/>
          </a:bodyPr>
          <a:lstStyle>
            <a:lvl1pPr>
              <a:defRPr lang="en-US" dirty="0">
                <a:solidFill>
                  <a:schemeClr val="tx1"/>
                </a:solidFill>
                <a:latin typeface="Calibri" panose="020F0502020204030204" pitchFamily="34" charset="0"/>
              </a:defRPr>
            </a:lvl1pPr>
            <a:lvl2pPr>
              <a:defRPr lang="en-US" dirty="0">
                <a:solidFill>
                  <a:schemeClr val="tx1"/>
                </a:solidFill>
                <a:latin typeface="Calibri" panose="020F0502020204030204" pitchFamily="34" charset="0"/>
              </a:defRPr>
            </a:lvl2pPr>
            <a:lvl3pPr>
              <a:defRPr lang="en-US" dirty="0">
                <a:solidFill>
                  <a:schemeClr val="tx1"/>
                </a:solidFill>
                <a:latin typeface="Calibri" panose="020F0502020204030204" pitchFamily="34" charset="0"/>
              </a:defRPr>
            </a:lvl3pPr>
            <a:lvl4pPr>
              <a:defRPr lang="en-US" dirty="0">
                <a:solidFill>
                  <a:schemeClr val="tx1"/>
                </a:solidFill>
                <a:latin typeface="Calibri" panose="020F0502020204030204" pitchFamily="34" charset="0"/>
              </a:defRPr>
            </a:lvl4pPr>
            <a:lvl5pPr>
              <a:defRPr lang="en-IN" dirty="0">
                <a:solidFill>
                  <a:schemeClr val="tx1"/>
                </a:solidFill>
                <a:latin typeface="Calibri" panose="020F0502020204030204" pitchFamily="34" charset="0"/>
              </a:defRPr>
            </a:lvl5pPr>
          </a:lstStyle>
          <a:p>
            <a:pPr lvl="0">
              <a:buClr>
                <a:schemeClr val="accent2"/>
              </a:buClr>
            </a:pPr>
            <a:r>
              <a:rPr lang="en-US"/>
              <a:t>Click to 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37" name="Text Placeholder 4">
            <a:extLst>
              <a:ext uri="{FF2B5EF4-FFF2-40B4-BE49-F238E27FC236}">
                <a16:creationId xmlns:a16="http://schemas.microsoft.com/office/drawing/2014/main" id="{582380DC-B00E-4C43-9DBF-00FF82E41B9C}"/>
              </a:ext>
            </a:extLst>
          </p:cNvPr>
          <p:cNvSpPr>
            <a:spLocks noGrp="1"/>
          </p:cNvSpPr>
          <p:nvPr>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tx1"/>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Content Placeholder 5" title="Bullet Points">
            <a:extLst>
              <a:ext uri="{FF2B5EF4-FFF2-40B4-BE49-F238E27FC236}">
                <a16:creationId xmlns:a16="http://schemas.microsoft.com/office/drawing/2014/main" id="{9B009D03-47A7-4195-89C3-30C9C2919983}"/>
              </a:ext>
            </a:extLst>
          </p:cNvPr>
          <p:cNvSpPr>
            <a:spLocks noGrp="1"/>
          </p:cNvSpPr>
          <p:nvPr>
            <p:ph sz="quarter" idx="15"/>
          </p:nvPr>
        </p:nvSpPr>
        <p:spPr>
          <a:xfrm>
            <a:off x="6186713" y="2886076"/>
            <a:ext cx="5475600" cy="3232149"/>
          </a:xfrm>
          <a:prstGeom prst="rect">
            <a:avLst/>
          </a:prstGeom>
        </p:spPr>
        <p:txBody>
          <a:bodyPr>
            <a:normAutofit/>
          </a:bodyPr>
          <a:lstStyle>
            <a:lvl1pPr>
              <a:defRPr lang="en-US" dirty="0">
                <a:solidFill>
                  <a:schemeClr val="tx1"/>
                </a:solidFill>
                <a:latin typeface="Calibri" panose="020F0502020204030204" pitchFamily="34" charset="0"/>
              </a:defRPr>
            </a:lvl1pPr>
            <a:lvl2pPr>
              <a:defRPr lang="en-US" dirty="0">
                <a:solidFill>
                  <a:schemeClr val="tx1"/>
                </a:solidFill>
                <a:latin typeface="Calibri" panose="020F0502020204030204" pitchFamily="34" charset="0"/>
              </a:defRPr>
            </a:lvl2pPr>
            <a:lvl3pPr>
              <a:defRPr lang="en-US" dirty="0">
                <a:solidFill>
                  <a:schemeClr val="tx1"/>
                </a:solidFill>
                <a:latin typeface="Calibri" panose="020F0502020204030204" pitchFamily="34" charset="0"/>
              </a:defRPr>
            </a:lvl3pPr>
            <a:lvl4pPr>
              <a:defRPr lang="en-US" dirty="0">
                <a:solidFill>
                  <a:schemeClr val="tx1"/>
                </a:solidFill>
                <a:latin typeface="Calibri" panose="020F0502020204030204" pitchFamily="34" charset="0"/>
              </a:defRPr>
            </a:lvl4pPr>
            <a:lvl5pPr>
              <a:defRPr lang="en-IN" dirty="0">
                <a:solidFill>
                  <a:schemeClr val="tx1"/>
                </a:solidFill>
                <a:latin typeface="Calibri" panose="020F0502020204030204" pitchFamily="34" charset="0"/>
              </a:defRPr>
            </a:lvl5pPr>
          </a:lstStyle>
          <a:p>
            <a:pPr lvl="0">
              <a:buClr>
                <a:schemeClr val="accent2"/>
              </a:buClr>
            </a:pPr>
            <a:r>
              <a:rPr lang="en-US"/>
              <a:t>Click to 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39" name="Text Placeholder 4" title="Subtitle">
            <a:extLst>
              <a:ext uri="{FF2B5EF4-FFF2-40B4-BE49-F238E27FC236}">
                <a16:creationId xmlns:a16="http://schemas.microsoft.com/office/drawing/2014/main" id="{986CD081-A768-47CB-9166-010A522FFC7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latin typeface="Calibri" panose="020F0502020204030204" pitchFamily="34" charset="0"/>
              </a:defRPr>
            </a:lvl1pPr>
            <a:lvl2pPr marL="457200" indent="0">
              <a:buNone/>
              <a:defRPr/>
            </a:lvl2pPr>
          </a:lstStyle>
          <a:p>
            <a:pPr lvl="0"/>
            <a:r>
              <a:rPr lang="en-US" dirty="0"/>
              <a:t>CLICK TO SUBTITLE STYLE</a:t>
            </a:r>
          </a:p>
        </p:txBody>
      </p:sp>
      <p:sp>
        <p:nvSpPr>
          <p:cNvPr id="40" name="Parallelogram 39">
            <a:extLst>
              <a:ext uri="{FF2B5EF4-FFF2-40B4-BE49-F238E27FC236}">
                <a16:creationId xmlns:a16="http://schemas.microsoft.com/office/drawing/2014/main" id="{AABD9B19-F6D1-4FCE-9536-66F92D5D8BA4}"/>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latin typeface="Calibri" panose="020F0502020204030204" pitchFamily="34" charset="0"/>
            </a:endParaRPr>
          </a:p>
        </p:txBody>
      </p:sp>
      <p:sp>
        <p:nvSpPr>
          <p:cNvPr id="41" name="Title 1" title="Title ">
            <a:extLst>
              <a:ext uri="{FF2B5EF4-FFF2-40B4-BE49-F238E27FC236}">
                <a16:creationId xmlns:a16="http://schemas.microsoft.com/office/drawing/2014/main" id="{BFE71868-441A-4783-9A15-5CFB6A28473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pic>
        <p:nvPicPr>
          <p:cNvPr id="42" name="Picture 41">
            <a:extLst>
              <a:ext uri="{FF2B5EF4-FFF2-40B4-BE49-F238E27FC236}">
                <a16:creationId xmlns:a16="http://schemas.microsoft.com/office/drawing/2014/main" id="{475113FA-58F6-4EF7-AE7C-229D3CEA2D6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99661" y="302654"/>
            <a:ext cx="562091" cy="485731"/>
          </a:xfrm>
          <a:prstGeom prst="rect">
            <a:avLst/>
          </a:prstGeom>
        </p:spPr>
      </p:pic>
      <p:cxnSp>
        <p:nvCxnSpPr>
          <p:cNvPr id="43" name="Straight Connector 42">
            <a:extLst>
              <a:ext uri="{FF2B5EF4-FFF2-40B4-BE49-F238E27FC236}">
                <a16:creationId xmlns:a16="http://schemas.microsoft.com/office/drawing/2014/main" id="{C105BE26-6E75-CB41-8FBE-C9394A0C508E}"/>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7323850D-3AE1-F942-BB84-DC828E5533AE}"/>
              </a:ext>
            </a:extLst>
          </p:cNvPr>
          <p:cNvGrpSpPr/>
          <p:nvPr userDrawn="1"/>
        </p:nvGrpSpPr>
        <p:grpSpPr>
          <a:xfrm flipH="1">
            <a:off x="7561328" y="0"/>
            <a:ext cx="4831840" cy="3541007"/>
            <a:chOff x="-192127" y="-2"/>
            <a:chExt cx="4831840" cy="3367272"/>
          </a:xfrm>
        </p:grpSpPr>
        <p:sp>
          <p:nvSpPr>
            <p:cNvPr id="45" name="Diagonal Stripe 44">
              <a:extLst>
                <a:ext uri="{FF2B5EF4-FFF2-40B4-BE49-F238E27FC236}">
                  <a16:creationId xmlns:a16="http://schemas.microsoft.com/office/drawing/2014/main" id="{FCB797D2-8676-0949-9999-1B1954A8AAD8}"/>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46" name="Straight Connector 45">
              <a:extLst>
                <a:ext uri="{FF2B5EF4-FFF2-40B4-BE49-F238E27FC236}">
                  <a16:creationId xmlns:a16="http://schemas.microsoft.com/office/drawing/2014/main" id="{324EBEFC-8B7B-F24D-917B-383E91D3327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Parallelogram 46">
              <a:extLst>
                <a:ext uri="{FF2B5EF4-FFF2-40B4-BE49-F238E27FC236}">
                  <a16:creationId xmlns:a16="http://schemas.microsoft.com/office/drawing/2014/main" id="{4B02929B-A4C4-6447-94A2-F630F8A9AF9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48" name="Parallelogram 47">
            <a:extLst>
              <a:ext uri="{FF2B5EF4-FFF2-40B4-BE49-F238E27FC236}">
                <a16:creationId xmlns:a16="http://schemas.microsoft.com/office/drawing/2014/main" id="{2607BA33-2A4B-F34B-90F1-7D332A040D0F}"/>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latin typeface="Calibri" panose="020F0502020204030204" pitchFamily="34" charset="0"/>
            </a:endParaRPr>
          </a:p>
        </p:txBody>
      </p:sp>
      <p:pic>
        <p:nvPicPr>
          <p:cNvPr id="49" name="Picture 48">
            <a:extLst>
              <a:ext uri="{FF2B5EF4-FFF2-40B4-BE49-F238E27FC236}">
                <a16:creationId xmlns:a16="http://schemas.microsoft.com/office/drawing/2014/main" id="{D1E4DF91-8580-6A41-A286-911AA31E58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199813" y="329206"/>
            <a:ext cx="562091" cy="485731"/>
          </a:xfrm>
          <a:prstGeom prst="rect">
            <a:avLst/>
          </a:prstGeom>
        </p:spPr>
      </p:pic>
    </p:spTree>
    <p:extLst>
      <p:ext uri="{BB962C8B-B14F-4D97-AF65-F5344CB8AC3E}">
        <p14:creationId xmlns:p14="http://schemas.microsoft.com/office/powerpoint/2010/main" val="42934538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har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806E656-313A-47B1-B381-D004200F7A01}"/>
              </a:ext>
            </a:extLst>
          </p:cNvPr>
          <p:cNvGrpSpPr/>
          <p:nvPr/>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33" name="Parallelogram 32">
            <a:extLst>
              <a:ext uri="{FF2B5EF4-FFF2-40B4-BE49-F238E27FC236}">
                <a16:creationId xmlns:a16="http://schemas.microsoft.com/office/drawing/2014/main" id="{F088C182-BF10-45B2-B159-7702E00D31D4}"/>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latin typeface="Calibri" panose="020F0502020204030204" pitchFamily="34" charset="0"/>
            </a:endParaRPr>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latin typeface="Calibri" panose="020F0502020204030204" pitchFamily="34" charset="0"/>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latin typeface="Calibri" panose="020F0502020204030204" pitchFamily="34" charset="0"/>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Calibri" panose="020F0502020204030204" pitchFamily="34" charset="0"/>
                <a:cs typeface="CiscoSans ExtraLight"/>
              </a:defRPr>
            </a:lvl1pPr>
          </a:lstStyle>
          <a:p>
            <a:pPr lvl="0"/>
            <a:r>
              <a:rPr lang="en-US" noProof="0"/>
              <a:t>Click icon to add chart</a:t>
            </a:r>
            <a:endParaRPr lang="en-US" noProof="0" dirty="0"/>
          </a:p>
        </p:txBody>
      </p:sp>
      <p:pic>
        <p:nvPicPr>
          <p:cNvPr id="14" name="Picture 1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99661" y="302654"/>
            <a:ext cx="562091" cy="485731"/>
          </a:xfrm>
          <a:prstGeom prst="rect">
            <a:avLst/>
          </a:prstGeom>
        </p:spPr>
      </p:pic>
      <p:grpSp>
        <p:nvGrpSpPr>
          <p:cNvPr id="15" name="Group 14">
            <a:extLst>
              <a:ext uri="{FF2B5EF4-FFF2-40B4-BE49-F238E27FC236}">
                <a16:creationId xmlns:a16="http://schemas.microsoft.com/office/drawing/2014/main" id="{8CF17BA7-4328-4AC4-B9E9-2ADBD9243F71}"/>
              </a:ext>
            </a:extLst>
          </p:cNvPr>
          <p:cNvGrpSpPr/>
          <p:nvPr/>
        </p:nvGrpSpPr>
        <p:grpSpPr>
          <a:xfrm flipH="1">
            <a:off x="7561328" y="0"/>
            <a:ext cx="4831840" cy="3541007"/>
            <a:chOff x="-192127" y="-2"/>
            <a:chExt cx="4831840" cy="3367272"/>
          </a:xfrm>
        </p:grpSpPr>
        <p:sp>
          <p:nvSpPr>
            <p:cNvPr id="16" name="Diagonal Stripe 15">
              <a:extLst>
                <a:ext uri="{FF2B5EF4-FFF2-40B4-BE49-F238E27FC236}">
                  <a16:creationId xmlns:a16="http://schemas.microsoft.com/office/drawing/2014/main" id="{CBC1E93F-C3B8-42D4-B4E1-572D7E36CD46}"/>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18" name="Straight Connector 17">
              <a:extLst>
                <a:ext uri="{FF2B5EF4-FFF2-40B4-BE49-F238E27FC236}">
                  <a16:creationId xmlns:a16="http://schemas.microsoft.com/office/drawing/2014/main" id="{0BBBB8A2-EB15-4B5D-9BEE-B14D79B351C1}"/>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Parallelogram 18">
              <a:extLst>
                <a:ext uri="{FF2B5EF4-FFF2-40B4-BE49-F238E27FC236}">
                  <a16:creationId xmlns:a16="http://schemas.microsoft.com/office/drawing/2014/main" id="{7919A267-779B-4DBF-A424-B7468C48074A}"/>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21" name="Parallelogram 20">
            <a:extLst>
              <a:ext uri="{FF2B5EF4-FFF2-40B4-BE49-F238E27FC236}">
                <a16:creationId xmlns:a16="http://schemas.microsoft.com/office/drawing/2014/main" id="{EC1D8DF5-3E96-4AEE-A3C9-DFE9CB0C7E00}"/>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latin typeface="Calibri" panose="020F0502020204030204" pitchFamily="34" charset="0"/>
            </a:endParaRPr>
          </a:p>
        </p:txBody>
      </p:sp>
      <p:pic>
        <p:nvPicPr>
          <p:cNvPr id="22" name="Picture 21">
            <a:extLst>
              <a:ext uri="{FF2B5EF4-FFF2-40B4-BE49-F238E27FC236}">
                <a16:creationId xmlns:a16="http://schemas.microsoft.com/office/drawing/2014/main" id="{A4DFCBBA-DDAE-4E52-90CF-65D94525DA7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99661" y="302654"/>
            <a:ext cx="562091" cy="485731"/>
          </a:xfrm>
          <a:prstGeom prst="rect">
            <a:avLst/>
          </a:prstGeom>
        </p:spPr>
      </p:pic>
      <p:grpSp>
        <p:nvGrpSpPr>
          <p:cNvPr id="23" name="Group 22">
            <a:extLst>
              <a:ext uri="{FF2B5EF4-FFF2-40B4-BE49-F238E27FC236}">
                <a16:creationId xmlns:a16="http://schemas.microsoft.com/office/drawing/2014/main" id="{AD318626-B787-E444-AB2B-155159EDDD20}"/>
              </a:ext>
            </a:extLst>
          </p:cNvPr>
          <p:cNvGrpSpPr/>
          <p:nvPr userDrawn="1"/>
        </p:nvGrpSpPr>
        <p:grpSpPr>
          <a:xfrm flipH="1">
            <a:off x="7561328" y="0"/>
            <a:ext cx="4831840" cy="3541007"/>
            <a:chOff x="-192127" y="-2"/>
            <a:chExt cx="4831840" cy="3367272"/>
          </a:xfrm>
        </p:grpSpPr>
        <p:sp>
          <p:nvSpPr>
            <p:cNvPr id="24" name="Diagonal Stripe 23">
              <a:extLst>
                <a:ext uri="{FF2B5EF4-FFF2-40B4-BE49-F238E27FC236}">
                  <a16:creationId xmlns:a16="http://schemas.microsoft.com/office/drawing/2014/main" id="{2C494C57-026E-8643-9832-0A283ECB3E1F}"/>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25" name="Straight Connector 24">
              <a:extLst>
                <a:ext uri="{FF2B5EF4-FFF2-40B4-BE49-F238E27FC236}">
                  <a16:creationId xmlns:a16="http://schemas.microsoft.com/office/drawing/2014/main" id="{7BB9B7E4-23BD-9243-BB96-3BA6B80A791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Parallelogram 25">
              <a:extLst>
                <a:ext uri="{FF2B5EF4-FFF2-40B4-BE49-F238E27FC236}">
                  <a16:creationId xmlns:a16="http://schemas.microsoft.com/office/drawing/2014/main" id="{6BDAD2CF-C1F7-9D44-928D-B642C3F19DD4}"/>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27" name="Parallelogram 26">
            <a:extLst>
              <a:ext uri="{FF2B5EF4-FFF2-40B4-BE49-F238E27FC236}">
                <a16:creationId xmlns:a16="http://schemas.microsoft.com/office/drawing/2014/main" id="{AB1891B6-C130-1F41-85BF-E2BDD840093C}"/>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latin typeface="Calibri" panose="020F0502020204030204" pitchFamily="34" charset="0"/>
            </a:endParaRPr>
          </a:p>
        </p:txBody>
      </p:sp>
      <p:pic>
        <p:nvPicPr>
          <p:cNvPr id="32" name="Picture 31">
            <a:extLst>
              <a:ext uri="{FF2B5EF4-FFF2-40B4-BE49-F238E27FC236}">
                <a16:creationId xmlns:a16="http://schemas.microsoft.com/office/drawing/2014/main" id="{2B331656-82ED-874A-8F75-3E02A60EB46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199813" y="329206"/>
            <a:ext cx="562091" cy="485731"/>
          </a:xfrm>
          <a:prstGeom prst="rect">
            <a:avLst/>
          </a:prstGeom>
        </p:spPr>
      </p:pic>
    </p:spTree>
    <p:extLst>
      <p:ext uri="{BB962C8B-B14F-4D97-AF65-F5344CB8AC3E}">
        <p14:creationId xmlns:p14="http://schemas.microsoft.com/office/powerpoint/2010/main" val="48013334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Calibri" panose="020F0502020204030204" pitchFamily="34" charset="0"/>
              </a:defRPr>
            </a:lvl1pPr>
          </a:lstStyle>
          <a:p>
            <a:pPr lvl="0"/>
            <a:r>
              <a:rPr lang="en-US" noProof="0"/>
              <a:t>Click icon to add table</a:t>
            </a:r>
            <a:endParaRPr lang="en-GB" noProof="0" dirty="0"/>
          </a:p>
        </p:txBody>
      </p:sp>
      <p:grpSp>
        <p:nvGrpSpPr>
          <p:cNvPr id="26" name="Group 25">
            <a:extLst>
              <a:ext uri="{FF2B5EF4-FFF2-40B4-BE49-F238E27FC236}">
                <a16:creationId xmlns:a16="http://schemas.microsoft.com/office/drawing/2014/main" id="{36C8A74F-FDDF-48E8-AC2B-A5BD59D7D6A3}"/>
              </a:ext>
            </a:extLst>
          </p:cNvPr>
          <p:cNvGrpSpPr/>
          <p:nvPr/>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36" name="Parallelogram 35">
            <a:extLst>
              <a:ext uri="{FF2B5EF4-FFF2-40B4-BE49-F238E27FC236}">
                <a16:creationId xmlns:a16="http://schemas.microsoft.com/office/drawing/2014/main" id="{8006416B-866C-47E5-8480-109B40F9EAA9}"/>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Calibri" panose="020F0502020204030204" pitchFamily="34" charset="0"/>
            </a:endParaRPr>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latin typeface="Calibri" panose="020F0502020204030204" pitchFamily="34" charset="0"/>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pic>
        <p:nvPicPr>
          <p:cNvPr id="13" name="Picture 1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99661" y="302654"/>
            <a:ext cx="562091" cy="485731"/>
          </a:xfrm>
          <a:prstGeom prst="rect">
            <a:avLst/>
          </a:prstGeom>
        </p:spPr>
      </p:pic>
      <p:grpSp>
        <p:nvGrpSpPr>
          <p:cNvPr id="14" name="Group 13">
            <a:extLst>
              <a:ext uri="{FF2B5EF4-FFF2-40B4-BE49-F238E27FC236}">
                <a16:creationId xmlns:a16="http://schemas.microsoft.com/office/drawing/2014/main" id="{DB1C38B2-6F09-4074-B7BD-D662273B0FFA}"/>
              </a:ext>
            </a:extLst>
          </p:cNvPr>
          <p:cNvGrpSpPr/>
          <p:nvPr/>
        </p:nvGrpSpPr>
        <p:grpSpPr>
          <a:xfrm flipH="1">
            <a:off x="7561328" y="0"/>
            <a:ext cx="4831840" cy="3541007"/>
            <a:chOff x="-192127" y="-2"/>
            <a:chExt cx="4831840" cy="3367272"/>
          </a:xfrm>
        </p:grpSpPr>
        <p:sp>
          <p:nvSpPr>
            <p:cNvPr id="16" name="Diagonal Stripe 15">
              <a:extLst>
                <a:ext uri="{FF2B5EF4-FFF2-40B4-BE49-F238E27FC236}">
                  <a16:creationId xmlns:a16="http://schemas.microsoft.com/office/drawing/2014/main" id="{EE542705-9914-4857-8C3F-F301363C7E2B}"/>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18" name="Straight Connector 17">
              <a:extLst>
                <a:ext uri="{FF2B5EF4-FFF2-40B4-BE49-F238E27FC236}">
                  <a16:creationId xmlns:a16="http://schemas.microsoft.com/office/drawing/2014/main" id="{ABA0F94E-BCD2-44A4-B7B5-8E8791292472}"/>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Parallelogram 18">
              <a:extLst>
                <a:ext uri="{FF2B5EF4-FFF2-40B4-BE49-F238E27FC236}">
                  <a16:creationId xmlns:a16="http://schemas.microsoft.com/office/drawing/2014/main" id="{1A8EE39B-6F6C-4F81-B927-46F21F5AAEDC}"/>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20" name="Parallelogram 19">
            <a:extLst>
              <a:ext uri="{FF2B5EF4-FFF2-40B4-BE49-F238E27FC236}">
                <a16:creationId xmlns:a16="http://schemas.microsoft.com/office/drawing/2014/main" id="{EF9E5518-626B-4909-BE85-6A5DEF7BA3BB}"/>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Calibri" panose="020F0502020204030204" pitchFamily="34" charset="0"/>
            </a:endParaRPr>
          </a:p>
        </p:txBody>
      </p:sp>
      <p:pic>
        <p:nvPicPr>
          <p:cNvPr id="21" name="Picture 20">
            <a:extLst>
              <a:ext uri="{FF2B5EF4-FFF2-40B4-BE49-F238E27FC236}">
                <a16:creationId xmlns:a16="http://schemas.microsoft.com/office/drawing/2014/main" id="{B068364B-5D82-48DB-8EB0-C7249819992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99661" y="302654"/>
            <a:ext cx="562091" cy="485731"/>
          </a:xfrm>
          <a:prstGeom prst="rect">
            <a:avLst/>
          </a:prstGeom>
        </p:spPr>
      </p:pic>
      <p:grpSp>
        <p:nvGrpSpPr>
          <p:cNvPr id="22" name="Group 21">
            <a:extLst>
              <a:ext uri="{FF2B5EF4-FFF2-40B4-BE49-F238E27FC236}">
                <a16:creationId xmlns:a16="http://schemas.microsoft.com/office/drawing/2014/main" id="{6F35FA3A-F4D1-654E-A591-6A359EB72E0C}"/>
              </a:ext>
            </a:extLst>
          </p:cNvPr>
          <p:cNvGrpSpPr/>
          <p:nvPr userDrawn="1"/>
        </p:nvGrpSpPr>
        <p:grpSpPr>
          <a:xfrm flipH="1">
            <a:off x="7561328" y="0"/>
            <a:ext cx="4831840" cy="3541007"/>
            <a:chOff x="-192127" y="-2"/>
            <a:chExt cx="4831840" cy="3367272"/>
          </a:xfrm>
        </p:grpSpPr>
        <p:sp>
          <p:nvSpPr>
            <p:cNvPr id="23" name="Diagonal Stripe 22">
              <a:extLst>
                <a:ext uri="{FF2B5EF4-FFF2-40B4-BE49-F238E27FC236}">
                  <a16:creationId xmlns:a16="http://schemas.microsoft.com/office/drawing/2014/main" id="{0765278B-8B7D-5046-B52F-9B5ED634CCC3}"/>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Calibri" panose="020F0502020204030204" pitchFamily="34" charset="0"/>
              </a:endParaRPr>
            </a:p>
          </p:txBody>
        </p:sp>
        <p:cxnSp>
          <p:nvCxnSpPr>
            <p:cNvPr id="24" name="Straight Connector 23">
              <a:extLst>
                <a:ext uri="{FF2B5EF4-FFF2-40B4-BE49-F238E27FC236}">
                  <a16:creationId xmlns:a16="http://schemas.microsoft.com/office/drawing/2014/main" id="{7D2100E3-0922-B34B-8CE7-0ED45A5AF909}"/>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23363705-7B17-0842-88DD-819897C488E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grpSp>
      <p:sp>
        <p:nvSpPr>
          <p:cNvPr id="29" name="Parallelogram 28">
            <a:extLst>
              <a:ext uri="{FF2B5EF4-FFF2-40B4-BE49-F238E27FC236}">
                <a16:creationId xmlns:a16="http://schemas.microsoft.com/office/drawing/2014/main" id="{A0537AF1-B659-F143-8641-BE10EF2C69B1}"/>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latin typeface="Calibri" panose="020F0502020204030204" pitchFamily="34" charset="0"/>
            </a:endParaRPr>
          </a:p>
        </p:txBody>
      </p:sp>
      <p:pic>
        <p:nvPicPr>
          <p:cNvPr id="30" name="Picture 29">
            <a:extLst>
              <a:ext uri="{FF2B5EF4-FFF2-40B4-BE49-F238E27FC236}">
                <a16:creationId xmlns:a16="http://schemas.microsoft.com/office/drawing/2014/main" id="{E5E64CA7-DD59-2248-A7D1-9B14EB14AEF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199813" y="329206"/>
            <a:ext cx="562091" cy="485731"/>
          </a:xfrm>
          <a:prstGeom prst="rect">
            <a:avLst/>
          </a:prstGeom>
        </p:spPr>
      </p:pic>
    </p:spTree>
    <p:extLst>
      <p:ext uri="{BB962C8B-B14F-4D97-AF65-F5344CB8AC3E}">
        <p14:creationId xmlns:p14="http://schemas.microsoft.com/office/powerpoint/2010/main" val="144824426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p:nvSpPr>
        <p:spPr>
          <a:xfrm flipV="1">
            <a:off x="0" y="-5"/>
            <a:ext cx="11747500" cy="6299203"/>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ZA"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dirty="0"/>
              <a:t>Add Caption Here</a:t>
            </a:r>
            <a:endParaRPr lang="en-IN" dirty="0"/>
          </a:p>
        </p:txBody>
      </p:sp>
      <p:sp>
        <p:nvSpPr>
          <p:cNvPr id="7" name="Right Triangle 6">
            <a:extLst>
              <a:ext uri="{FF2B5EF4-FFF2-40B4-BE49-F238E27FC236}">
                <a16:creationId xmlns:a16="http://schemas.microsoft.com/office/drawing/2014/main" id="{49B74632-3A9E-44DC-9AD4-47BB30764C1A}"/>
              </a:ext>
            </a:extLst>
          </p:cNvPr>
          <p:cNvSpPr/>
          <p:nvPr/>
        </p:nvSpPr>
        <p:spPr>
          <a:xfrm flipV="1">
            <a:off x="0" y="-5"/>
            <a:ext cx="11747500" cy="6299203"/>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cxnSp>
        <p:nvCxnSpPr>
          <p:cNvPr id="8" name="Straight Connector 7">
            <a:extLst>
              <a:ext uri="{FF2B5EF4-FFF2-40B4-BE49-F238E27FC236}">
                <a16:creationId xmlns:a16="http://schemas.microsoft.com/office/drawing/2014/main" id="{10E1DAC8-85BA-492F-BA76-42AA6CF1C67A}"/>
              </a:ext>
            </a:extLst>
          </p:cNvPr>
          <p:cNvCxnSpPr>
            <a:cxnSpLocks/>
          </p:cNvCxnSpPr>
          <p:nvPr/>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ight Triangle 9">
            <a:extLst>
              <a:ext uri="{FF2B5EF4-FFF2-40B4-BE49-F238E27FC236}">
                <a16:creationId xmlns:a16="http://schemas.microsoft.com/office/drawing/2014/main" id="{466F39FD-E095-FE43-8089-B245BB750E43}"/>
              </a:ext>
            </a:extLst>
          </p:cNvPr>
          <p:cNvSpPr/>
          <p:nvPr userDrawn="1"/>
        </p:nvSpPr>
        <p:spPr>
          <a:xfrm flipV="1">
            <a:off x="0" y="-5"/>
            <a:ext cx="11747500" cy="6299203"/>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cxnSp>
        <p:nvCxnSpPr>
          <p:cNvPr id="11" name="Straight Connector 10">
            <a:extLst>
              <a:ext uri="{FF2B5EF4-FFF2-40B4-BE49-F238E27FC236}">
                <a16:creationId xmlns:a16="http://schemas.microsoft.com/office/drawing/2014/main" id="{9945EA9A-0A1D-3A49-8113-5A9EC5BD44BE}"/>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62398"/>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Calibri" panose="020F0502020204030204" pitchFamily="34" charset="0"/>
                <a:cs typeface="Calibri Light" panose="020F0302020204030204" pitchFamily="34" charset="0"/>
              </a:defRPr>
            </a:lvl1pPr>
          </a:lstStyle>
          <a:p>
            <a:r>
              <a:rPr lang="en-ZA" dirty="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Calibri" panose="020F0502020204030204" pitchFamily="34" charset="0"/>
                <a:cs typeface="Calibri Light" panose="020F0302020204030204" pitchFamily="34" charset="0"/>
              </a:defRPr>
            </a:lvl1pPr>
          </a:lstStyle>
          <a:p>
            <a:r>
              <a:rPr lang="en-ZA" dirty="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Calibri" panose="020F0502020204030204" pitchFamily="34" charset="0"/>
                <a:cs typeface="Calibri Light" panose="020F0302020204030204" pitchFamily="34" charset="0"/>
              </a:defRPr>
            </a:lvl1pPr>
          </a:lstStyle>
          <a:p>
            <a:r>
              <a:rPr lang="en-ZA" dirty="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Calibri" panose="020F0502020204030204" pitchFamily="34" charset="0"/>
                <a:cs typeface="Calibri Light" panose="020F0302020204030204" pitchFamily="34" charset="0"/>
              </a:defRPr>
            </a:lvl1pPr>
          </a:lstStyle>
          <a:p>
            <a:r>
              <a:rPr lang="en-ZA" dirty="0"/>
              <a:t>Company Website</a:t>
            </a:r>
          </a:p>
        </p:txBody>
      </p:sp>
      <p:sp>
        <p:nvSpPr>
          <p:cNvPr id="14" name="Shape 4157">
            <a:extLst>
              <a:ext uri="{FF2B5EF4-FFF2-40B4-BE49-F238E27FC236}">
                <a16:creationId xmlns:a16="http://schemas.microsoft.com/office/drawing/2014/main" id="{A30A8F28-98F4-425F-A750-78192A157DF4}"/>
              </a:ext>
            </a:extLst>
          </p:cNvPr>
          <p:cNvSpPr/>
          <p:nvPr/>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latin typeface="Calibri" panose="020F0502020204030204" pitchFamily="34" charset="0"/>
              <a:cs typeface="Calibri" panose="020F0502020204030204" pitchFamily="34" charset="0"/>
            </a:endParaRPr>
          </a:p>
        </p:txBody>
      </p:sp>
      <p:sp>
        <p:nvSpPr>
          <p:cNvPr id="15" name="Shape 4186">
            <a:extLst>
              <a:ext uri="{FF2B5EF4-FFF2-40B4-BE49-F238E27FC236}">
                <a16:creationId xmlns:a16="http://schemas.microsoft.com/office/drawing/2014/main" id="{2F84D399-8148-4E86-A1E4-BE7D1D81383A}"/>
              </a:ext>
            </a:extLst>
          </p:cNvPr>
          <p:cNvSpPr/>
          <p:nvPr/>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latin typeface="Calibri" panose="020F0502020204030204" pitchFamily="34" charset="0"/>
              <a:cs typeface="Calibri" panose="020F0502020204030204" pitchFamily="34" charset="0"/>
            </a:endParaRPr>
          </a:p>
        </p:txBody>
      </p:sp>
      <p:sp>
        <p:nvSpPr>
          <p:cNvPr id="19" name="Shape 4379">
            <a:extLst>
              <a:ext uri="{FF2B5EF4-FFF2-40B4-BE49-F238E27FC236}">
                <a16:creationId xmlns:a16="http://schemas.microsoft.com/office/drawing/2014/main" id="{E4408FF8-E342-42F8-BBE9-1220822B5E99}"/>
              </a:ext>
            </a:extLst>
          </p:cNvPr>
          <p:cNvSpPr/>
          <p:nvPr/>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latin typeface="Calibri" panose="020F0502020204030204" pitchFamily="34" charset="0"/>
              <a:cs typeface="Calibri" panose="020F0502020204030204" pitchFamily="34" charset="0"/>
            </a:endParaRPr>
          </a:p>
        </p:txBody>
      </p:sp>
      <p:sp>
        <p:nvSpPr>
          <p:cNvPr id="20" name="Shape 4487">
            <a:extLst>
              <a:ext uri="{FF2B5EF4-FFF2-40B4-BE49-F238E27FC236}">
                <a16:creationId xmlns:a16="http://schemas.microsoft.com/office/drawing/2014/main" id="{11D27456-C005-4109-9E74-0B692200A0B3}"/>
              </a:ext>
            </a:extLst>
          </p:cNvPr>
          <p:cNvSpPr/>
          <p:nvPr/>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latin typeface="Calibri" panose="020F0502020204030204" pitchFamily="34" charset="0"/>
              <a:cs typeface="Calibri" panose="020F0502020204030204" pitchFamily="34" charset="0"/>
            </a:endParaRPr>
          </a:p>
        </p:txBody>
      </p:sp>
      <p:sp>
        <p:nvSpPr>
          <p:cNvPr id="21" name="Right Triangle 20">
            <a:extLst>
              <a:ext uri="{FF2B5EF4-FFF2-40B4-BE49-F238E27FC236}">
                <a16:creationId xmlns:a16="http://schemas.microsoft.com/office/drawing/2014/main" id="{FDDD2B84-3CB9-4567-8C91-C538E8A1C89F}"/>
              </a:ext>
            </a:extLst>
          </p:cNvPr>
          <p:cNvSpPr/>
          <p:nvPr/>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latin typeface="Calibri" panose="020F0502020204030204" pitchFamily="34" charset="0"/>
              </a:defRPr>
            </a:lvl1pPr>
          </a:lstStyle>
          <a:p>
            <a:r>
              <a:rPr lang="en-US"/>
              <a:t>Click icon to add picture</a:t>
            </a:r>
            <a:endParaRPr lang="en-IN" dirty="0"/>
          </a:p>
        </p:txBody>
      </p:sp>
      <p:sp>
        <p:nvSpPr>
          <p:cNvPr id="16" name="Shape 4157">
            <a:extLst>
              <a:ext uri="{FF2B5EF4-FFF2-40B4-BE49-F238E27FC236}">
                <a16:creationId xmlns:a16="http://schemas.microsoft.com/office/drawing/2014/main" id="{9B17B1D9-C9AD-4286-8EDE-1EE9314D30E2}"/>
              </a:ext>
            </a:extLst>
          </p:cNvPr>
          <p:cNvSpPr/>
          <p:nvPr/>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latin typeface="Calibri" panose="020F0502020204030204" pitchFamily="34" charset="0"/>
              <a:cs typeface="Calibri" panose="020F0502020204030204" pitchFamily="34" charset="0"/>
            </a:endParaRPr>
          </a:p>
        </p:txBody>
      </p:sp>
      <p:sp>
        <p:nvSpPr>
          <p:cNvPr id="17" name="Shape 4186">
            <a:extLst>
              <a:ext uri="{FF2B5EF4-FFF2-40B4-BE49-F238E27FC236}">
                <a16:creationId xmlns:a16="http://schemas.microsoft.com/office/drawing/2014/main" id="{A60A9EBF-8759-407A-A597-C64A6495D8B9}"/>
              </a:ext>
            </a:extLst>
          </p:cNvPr>
          <p:cNvSpPr/>
          <p:nvPr/>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latin typeface="Calibri" panose="020F0502020204030204" pitchFamily="34" charset="0"/>
              <a:cs typeface="Calibri" panose="020F0502020204030204" pitchFamily="34" charset="0"/>
            </a:endParaRPr>
          </a:p>
        </p:txBody>
      </p:sp>
      <p:sp>
        <p:nvSpPr>
          <p:cNvPr id="18" name="Shape 4379">
            <a:extLst>
              <a:ext uri="{FF2B5EF4-FFF2-40B4-BE49-F238E27FC236}">
                <a16:creationId xmlns:a16="http://schemas.microsoft.com/office/drawing/2014/main" id="{14340537-70C2-4B2C-B14B-C838F96D13D8}"/>
              </a:ext>
            </a:extLst>
          </p:cNvPr>
          <p:cNvSpPr/>
          <p:nvPr/>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latin typeface="Calibri" panose="020F0502020204030204" pitchFamily="34" charset="0"/>
              <a:cs typeface="Calibri" panose="020F0502020204030204" pitchFamily="34" charset="0"/>
            </a:endParaRPr>
          </a:p>
        </p:txBody>
      </p:sp>
      <p:sp>
        <p:nvSpPr>
          <p:cNvPr id="25" name="Shape 4487">
            <a:extLst>
              <a:ext uri="{FF2B5EF4-FFF2-40B4-BE49-F238E27FC236}">
                <a16:creationId xmlns:a16="http://schemas.microsoft.com/office/drawing/2014/main" id="{C176EE66-FF89-4885-B5B9-6EABF7607060}"/>
              </a:ext>
            </a:extLst>
          </p:cNvPr>
          <p:cNvSpPr/>
          <p:nvPr/>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latin typeface="Calibri" panose="020F0502020204030204" pitchFamily="34" charset="0"/>
              <a:cs typeface="Calibri" panose="020F0502020204030204" pitchFamily="34" charset="0"/>
            </a:endParaRPr>
          </a:p>
        </p:txBody>
      </p:sp>
      <p:sp>
        <p:nvSpPr>
          <p:cNvPr id="26" name="Right Triangle 25">
            <a:extLst>
              <a:ext uri="{FF2B5EF4-FFF2-40B4-BE49-F238E27FC236}">
                <a16:creationId xmlns:a16="http://schemas.microsoft.com/office/drawing/2014/main" id="{342322A1-0069-466C-82F3-E7BE5122AE69}"/>
              </a:ext>
            </a:extLst>
          </p:cNvPr>
          <p:cNvSpPr/>
          <p:nvPr/>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cxnSp>
        <p:nvCxnSpPr>
          <p:cNvPr id="28" name="Straight Connector 27">
            <a:extLst>
              <a:ext uri="{FF2B5EF4-FFF2-40B4-BE49-F238E27FC236}">
                <a16:creationId xmlns:a16="http://schemas.microsoft.com/office/drawing/2014/main" id="{0C47B352-2A36-4272-87D4-65032B0863F1}"/>
              </a:ext>
            </a:extLst>
          </p:cNvPr>
          <p:cNvCxnSpPr>
            <a:cxnSpLocks/>
          </p:cNvCxnSpPr>
          <p:nvPr/>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A9A1C6A-CD72-40FE-995B-5023BC32B607}"/>
              </a:ext>
            </a:extLst>
          </p:cNvPr>
          <p:cNvCxnSpPr>
            <a:cxnSpLocks/>
          </p:cNvCxnSpPr>
          <p:nvPr/>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EF7BA3-90A9-4C73-B853-E394807513F1}"/>
              </a:ext>
            </a:extLst>
          </p:cNvPr>
          <p:cNvCxnSpPr>
            <a:cxnSpLocks/>
          </p:cNvCxnSpPr>
          <p:nvPr/>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Shape 4157">
            <a:extLst>
              <a:ext uri="{FF2B5EF4-FFF2-40B4-BE49-F238E27FC236}">
                <a16:creationId xmlns:a16="http://schemas.microsoft.com/office/drawing/2014/main" id="{14FF33FD-2174-8646-BE02-7F22487934C9}"/>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latin typeface="Calibri" panose="020F0502020204030204" pitchFamily="34" charset="0"/>
              <a:cs typeface="Calibri" panose="020F0502020204030204" pitchFamily="34" charset="0"/>
            </a:endParaRPr>
          </a:p>
        </p:txBody>
      </p:sp>
      <p:sp>
        <p:nvSpPr>
          <p:cNvPr id="32" name="Shape 4186">
            <a:extLst>
              <a:ext uri="{FF2B5EF4-FFF2-40B4-BE49-F238E27FC236}">
                <a16:creationId xmlns:a16="http://schemas.microsoft.com/office/drawing/2014/main" id="{E6656128-6451-8C4C-B8ED-49D14BC822F8}"/>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latin typeface="Calibri" panose="020F0502020204030204" pitchFamily="34" charset="0"/>
              <a:cs typeface="Calibri" panose="020F0502020204030204" pitchFamily="34" charset="0"/>
            </a:endParaRPr>
          </a:p>
        </p:txBody>
      </p:sp>
      <p:sp>
        <p:nvSpPr>
          <p:cNvPr id="33" name="Shape 4379">
            <a:extLst>
              <a:ext uri="{FF2B5EF4-FFF2-40B4-BE49-F238E27FC236}">
                <a16:creationId xmlns:a16="http://schemas.microsoft.com/office/drawing/2014/main" id="{520069DA-195A-964A-88CB-2DF9A806D78F}"/>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latin typeface="Calibri" panose="020F0502020204030204" pitchFamily="34" charset="0"/>
              <a:cs typeface="Calibri" panose="020F0502020204030204" pitchFamily="34" charset="0"/>
            </a:endParaRPr>
          </a:p>
        </p:txBody>
      </p:sp>
      <p:sp>
        <p:nvSpPr>
          <p:cNvPr id="34" name="Shape 4487">
            <a:extLst>
              <a:ext uri="{FF2B5EF4-FFF2-40B4-BE49-F238E27FC236}">
                <a16:creationId xmlns:a16="http://schemas.microsoft.com/office/drawing/2014/main" id="{73EE082B-5F1E-ED44-BD84-6EEFD59EFBB8}"/>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latin typeface="Calibri" panose="020F0502020204030204" pitchFamily="34" charset="0"/>
              <a:cs typeface="Calibri" panose="020F0502020204030204" pitchFamily="34" charset="0"/>
            </a:endParaRPr>
          </a:p>
        </p:txBody>
      </p:sp>
      <p:sp>
        <p:nvSpPr>
          <p:cNvPr id="35" name="Right Triangle 34">
            <a:extLst>
              <a:ext uri="{FF2B5EF4-FFF2-40B4-BE49-F238E27FC236}">
                <a16:creationId xmlns:a16="http://schemas.microsoft.com/office/drawing/2014/main" id="{BC068279-E8B2-8B43-A35D-F9867577035E}"/>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Calibri" panose="020F0502020204030204" pitchFamily="34" charset="0"/>
            </a:endParaRPr>
          </a:p>
        </p:txBody>
      </p:sp>
      <p:cxnSp>
        <p:nvCxnSpPr>
          <p:cNvPr id="36" name="Straight Connector 35">
            <a:extLst>
              <a:ext uri="{FF2B5EF4-FFF2-40B4-BE49-F238E27FC236}">
                <a16:creationId xmlns:a16="http://schemas.microsoft.com/office/drawing/2014/main" id="{C3C9B32A-4D93-114E-BA3D-2E74ADCDF95F}"/>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A513A5A-445C-0049-86A7-06463FA97E09}"/>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6FBED25-016E-C049-9408-EF45EADCACDD}"/>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0907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latin typeface="Calibri" panose="020F0502020204030204" pitchFamily="34" charset="0"/>
              </a:defRPr>
            </a:lvl1pPr>
          </a:lstStyle>
          <a:p>
            <a:fld id="{8699F50C-BE38-4BD0-BA84-9B090E1F2B9B}" type="slidenum">
              <a:rPr lang="en-IN" smtClean="0"/>
              <a:pPr/>
              <a:t>‹#›</a:t>
            </a:fld>
            <a:endParaRPr lang="en-IN"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356128247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649" r:id="rId30"/>
    <p:sldLayoutId id="2147483651" r:id="rId31"/>
    <p:sldLayoutId id="2147483704" r:id="rId32"/>
    <p:sldLayoutId id="2147483689" r:id="rId33"/>
    <p:sldLayoutId id="2147483668" r:id="rId34"/>
    <p:sldLayoutId id="2147483707" r:id="rId35"/>
    <p:sldLayoutId id="2147483692" r:id="rId36"/>
    <p:sldLayoutId id="2147483697" r:id="rId37"/>
    <p:sldLayoutId id="2147483674" r:id="rId38"/>
    <p:sldLayoutId id="2147483728" r:id="rId39"/>
  </p:sldLayoutIdLst>
  <p:hf hdr="0" dt="0"/>
  <p:txStyles>
    <p:titleStyle>
      <a:lvl1pPr algn="l" defTabSz="914400" rtl="0" eaLnBrk="1" latinLnBrk="0" hangingPunct="1">
        <a:lnSpc>
          <a:spcPct val="90000"/>
        </a:lnSpc>
        <a:spcBef>
          <a:spcPct val="0"/>
        </a:spcBef>
        <a:buNone/>
        <a:defRPr lang="en-IN" sz="4400" b="1" kern="1200">
          <a:solidFill>
            <a:schemeClr val="accent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omments" Target="../comments/comment3.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kpifire.com/kpifire-tutorials/" TargetMode="External"/><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comments" Target="../comments/comment4.xml"/><Relationship Id="rId4" Type="http://schemas.openxmlformats.org/officeDocument/2006/relationships/image" Target="../media/image22.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s://app.kpifire.com/"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comments" Target="../comments/comment5.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comments" Target="../comments/comment9.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comments" Target="../comments/comment10.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video" Target="https://www.youtube.com/embed/w6tqJUroe4U?feature=oembed" TargetMode="External"/><Relationship Id="rId4" Type="http://schemas.openxmlformats.org/officeDocument/2006/relationships/image" Target="../media/image52.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comments" Target="../comments/commen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870C961-E5C5-4F41-93E8-D0D1256BFE3F}"/>
              </a:ext>
            </a:extLst>
          </p:cNvPr>
          <p:cNvSpPr txBox="1"/>
          <p:nvPr/>
        </p:nvSpPr>
        <p:spPr>
          <a:xfrm>
            <a:off x="11599161" y="3680881"/>
            <a:ext cx="332403" cy="369332"/>
          </a:xfrm>
          <a:prstGeom prst="rect">
            <a:avLst/>
          </a:prstGeom>
          <a:noFill/>
        </p:spPr>
        <p:txBody>
          <a:bodyPr wrap="square" rtlCol="0">
            <a:spAutoFit/>
          </a:bodyPr>
          <a:lstStyle/>
          <a:p>
            <a:pPr algn="ctr"/>
            <a:r>
              <a:rPr lang="en-US" dirty="0">
                <a:solidFill>
                  <a:schemeClr val="bg1">
                    <a:lumMod val="95000"/>
                  </a:schemeClr>
                </a:solidFill>
                <a:latin typeface="FontAwesome" pitchFamily="2" charset="0"/>
              </a:rPr>
              <a:t></a:t>
            </a:r>
            <a:endParaRPr lang="en-US" dirty="0">
              <a:solidFill>
                <a:schemeClr val="bg1">
                  <a:lumMod val="95000"/>
                </a:schemeClr>
              </a:solidFill>
              <a:latin typeface="Calibri" panose="020F0502020204030204" pitchFamily="34" charset="0"/>
            </a:endParaRPr>
          </a:p>
        </p:txBody>
      </p:sp>
      <p:sp>
        <p:nvSpPr>
          <p:cNvPr id="22" name="TextBox 21">
            <a:extLst>
              <a:ext uri="{FF2B5EF4-FFF2-40B4-BE49-F238E27FC236}">
                <a16:creationId xmlns:a16="http://schemas.microsoft.com/office/drawing/2014/main" id="{FA1ED6D6-1192-434E-B862-EF10DC6E170C}"/>
              </a:ext>
            </a:extLst>
          </p:cNvPr>
          <p:cNvSpPr txBox="1"/>
          <p:nvPr/>
        </p:nvSpPr>
        <p:spPr>
          <a:xfrm>
            <a:off x="11570663" y="1721619"/>
            <a:ext cx="353563" cy="369332"/>
          </a:xfrm>
          <a:prstGeom prst="rect">
            <a:avLst/>
          </a:prstGeom>
          <a:noFill/>
        </p:spPr>
        <p:txBody>
          <a:bodyPr wrap="square" rtlCol="0">
            <a:spAutoFit/>
          </a:bodyPr>
          <a:lstStyle/>
          <a:p>
            <a:pPr algn="ctr"/>
            <a:r>
              <a:rPr lang="en-US" dirty="0">
                <a:solidFill>
                  <a:schemeClr val="bg1">
                    <a:lumMod val="95000"/>
                  </a:schemeClr>
                </a:solidFill>
                <a:latin typeface="FontAwesome" pitchFamily="2" charset="0"/>
              </a:rPr>
              <a:t></a:t>
            </a:r>
            <a:endParaRPr lang="en-US" dirty="0">
              <a:solidFill>
                <a:schemeClr val="bg1">
                  <a:lumMod val="95000"/>
                </a:schemeClr>
              </a:solidFill>
              <a:latin typeface="Calibri" panose="020F0502020204030204" pitchFamily="34" charset="0"/>
            </a:endParaRPr>
          </a:p>
        </p:txBody>
      </p:sp>
      <p:sp>
        <p:nvSpPr>
          <p:cNvPr id="23" name="TextBox 22">
            <a:extLst>
              <a:ext uri="{FF2B5EF4-FFF2-40B4-BE49-F238E27FC236}">
                <a16:creationId xmlns:a16="http://schemas.microsoft.com/office/drawing/2014/main" id="{290A68CF-B302-4D99-8BD5-05C00F2DD384}"/>
              </a:ext>
            </a:extLst>
          </p:cNvPr>
          <p:cNvSpPr txBox="1"/>
          <p:nvPr/>
        </p:nvSpPr>
        <p:spPr>
          <a:xfrm>
            <a:off x="11599161" y="4660512"/>
            <a:ext cx="296568" cy="369332"/>
          </a:xfrm>
          <a:prstGeom prst="rect">
            <a:avLst/>
          </a:prstGeom>
          <a:noFill/>
        </p:spPr>
        <p:txBody>
          <a:bodyPr wrap="square" rtlCol="0">
            <a:spAutoFit/>
          </a:bodyPr>
          <a:lstStyle/>
          <a:p>
            <a:pPr algn="ctr"/>
            <a:r>
              <a:rPr lang="en-US" dirty="0">
                <a:solidFill>
                  <a:schemeClr val="bg1">
                    <a:lumMod val="95000"/>
                  </a:schemeClr>
                </a:solidFill>
                <a:latin typeface="FontAwesome" pitchFamily="2" charset="0"/>
              </a:rPr>
              <a:t></a:t>
            </a:r>
            <a:endParaRPr lang="en-US" dirty="0">
              <a:solidFill>
                <a:schemeClr val="bg1">
                  <a:lumMod val="95000"/>
                </a:schemeClr>
              </a:solidFill>
              <a:latin typeface="Calibri" panose="020F0502020204030204" pitchFamily="34" charset="0"/>
            </a:endParaRPr>
          </a:p>
        </p:txBody>
      </p:sp>
      <p:sp>
        <p:nvSpPr>
          <p:cNvPr id="24" name="TextBox 23">
            <a:extLst>
              <a:ext uri="{FF2B5EF4-FFF2-40B4-BE49-F238E27FC236}">
                <a16:creationId xmlns:a16="http://schemas.microsoft.com/office/drawing/2014/main" id="{B39F118D-D44B-4762-B513-F0FB9B73D5A1}"/>
              </a:ext>
            </a:extLst>
          </p:cNvPr>
          <p:cNvSpPr txBox="1"/>
          <p:nvPr/>
        </p:nvSpPr>
        <p:spPr>
          <a:xfrm>
            <a:off x="11542903" y="2701250"/>
            <a:ext cx="332403" cy="369332"/>
          </a:xfrm>
          <a:prstGeom prst="rect">
            <a:avLst/>
          </a:prstGeom>
          <a:noFill/>
        </p:spPr>
        <p:txBody>
          <a:bodyPr wrap="square" rtlCol="0">
            <a:spAutoFit/>
          </a:bodyPr>
          <a:lstStyle/>
          <a:p>
            <a:pPr algn="ctr"/>
            <a:r>
              <a:rPr lang="en-US" dirty="0">
                <a:solidFill>
                  <a:schemeClr val="bg1">
                    <a:lumMod val="95000"/>
                  </a:schemeClr>
                </a:solidFill>
                <a:latin typeface="FontAwesome" pitchFamily="2" charset="0"/>
              </a:rPr>
              <a:t></a:t>
            </a:r>
            <a:endParaRPr lang="en-US" dirty="0">
              <a:solidFill>
                <a:schemeClr val="bg1">
                  <a:lumMod val="95000"/>
                </a:schemeClr>
              </a:solidFill>
              <a:latin typeface="Calibri" panose="020F0502020204030204" pitchFamily="34" charset="0"/>
            </a:endParaRPr>
          </a:p>
        </p:txBody>
      </p:sp>
      <p:sp>
        <p:nvSpPr>
          <p:cNvPr id="17" name="TextBox 16">
            <a:extLst>
              <a:ext uri="{FF2B5EF4-FFF2-40B4-BE49-F238E27FC236}">
                <a16:creationId xmlns:a16="http://schemas.microsoft.com/office/drawing/2014/main" id="{76367DDA-4C98-4878-B994-66275FD8EA74}"/>
              </a:ext>
            </a:extLst>
          </p:cNvPr>
          <p:cNvSpPr txBox="1"/>
          <p:nvPr/>
        </p:nvSpPr>
        <p:spPr>
          <a:xfrm>
            <a:off x="5342021" y="5029844"/>
            <a:ext cx="3796244" cy="1323439"/>
          </a:xfrm>
          <a:prstGeom prst="rect">
            <a:avLst/>
          </a:prstGeom>
          <a:noFill/>
        </p:spPr>
        <p:txBody>
          <a:bodyPr wrap="square" rtlCol="0">
            <a:spAutoFit/>
          </a:bodyPr>
          <a:lstStyle/>
          <a:p>
            <a:r>
              <a:rPr lang="en-US" sz="2000" dirty="0">
                <a:latin typeface="Calibri" panose="020F0502020204030204" pitchFamily="34" charset="0"/>
              </a:rPr>
              <a:t>Keith Norris</a:t>
            </a:r>
          </a:p>
          <a:p>
            <a:r>
              <a:rPr lang="en-US" sz="2000" dirty="0" err="1">
                <a:latin typeface="Calibri" panose="020F0502020204030204" pitchFamily="34" charset="0"/>
              </a:rPr>
              <a:t>keith.norris@kpifire.com</a:t>
            </a:r>
            <a:endParaRPr lang="en-US" sz="2000" dirty="0">
              <a:latin typeface="Calibri" panose="020F0502020204030204" pitchFamily="34" charset="0"/>
            </a:endParaRPr>
          </a:p>
          <a:p>
            <a:r>
              <a:rPr lang="en-US" sz="2000" dirty="0">
                <a:latin typeface="Calibri" panose="020F0502020204030204" pitchFamily="34" charset="0"/>
              </a:rPr>
              <a:t>1-801-456-8170</a:t>
            </a:r>
          </a:p>
          <a:p>
            <a:r>
              <a:rPr lang="en-US" sz="2000" dirty="0">
                <a:latin typeface="Calibri" panose="020F0502020204030204" pitchFamily="34" charset="0"/>
              </a:rPr>
              <a:t>Salt Lake City, USA  UTC-6</a:t>
            </a:r>
          </a:p>
        </p:txBody>
      </p:sp>
      <p:sp>
        <p:nvSpPr>
          <p:cNvPr id="4" name="TextBox 3">
            <a:extLst>
              <a:ext uri="{FF2B5EF4-FFF2-40B4-BE49-F238E27FC236}">
                <a16:creationId xmlns:a16="http://schemas.microsoft.com/office/drawing/2014/main" id="{A90CA1D0-5852-6D4A-8F2B-25C120CD5685}"/>
              </a:ext>
            </a:extLst>
          </p:cNvPr>
          <p:cNvSpPr txBox="1"/>
          <p:nvPr/>
        </p:nvSpPr>
        <p:spPr>
          <a:xfrm>
            <a:off x="7176443" y="2639219"/>
            <a:ext cx="4192239" cy="1660408"/>
          </a:xfrm>
          <a:prstGeom prst="rect">
            <a:avLst/>
          </a:prstGeom>
          <a:solidFill>
            <a:schemeClr val="bg1"/>
          </a:solidFill>
        </p:spPr>
        <p:txBody>
          <a:bodyPr wrap="square" rtlCol="0">
            <a:spAutoFit/>
          </a:bodyPr>
          <a:lstStyle/>
          <a:p>
            <a:endParaRPr lang="en-US" dirty="0"/>
          </a:p>
        </p:txBody>
      </p:sp>
      <p:grpSp>
        <p:nvGrpSpPr>
          <p:cNvPr id="18" name="Group 17">
            <a:extLst>
              <a:ext uri="{FF2B5EF4-FFF2-40B4-BE49-F238E27FC236}">
                <a16:creationId xmlns:a16="http://schemas.microsoft.com/office/drawing/2014/main" id="{D7120E88-5AE8-AA40-B9B7-B32A921E1579}"/>
              </a:ext>
            </a:extLst>
          </p:cNvPr>
          <p:cNvGrpSpPr/>
          <p:nvPr/>
        </p:nvGrpSpPr>
        <p:grpSpPr>
          <a:xfrm>
            <a:off x="788902" y="1799213"/>
            <a:ext cx="10491537" cy="2808060"/>
            <a:chOff x="2282746" y="2024634"/>
            <a:chExt cx="10491537" cy="2808060"/>
          </a:xfrm>
        </p:grpSpPr>
        <p:sp>
          <p:nvSpPr>
            <p:cNvPr id="19" name="TextBox 18">
              <a:extLst>
                <a:ext uri="{FF2B5EF4-FFF2-40B4-BE49-F238E27FC236}">
                  <a16:creationId xmlns:a16="http://schemas.microsoft.com/office/drawing/2014/main" id="{5CA89856-D4CE-8541-8D56-6BA0930EE1AE}"/>
                </a:ext>
              </a:extLst>
            </p:cNvPr>
            <p:cNvSpPr txBox="1"/>
            <p:nvPr/>
          </p:nvSpPr>
          <p:spPr>
            <a:xfrm>
              <a:off x="2282746" y="3509255"/>
              <a:ext cx="10491537" cy="1323439"/>
            </a:xfrm>
            <a:prstGeom prst="rect">
              <a:avLst/>
            </a:prstGeom>
            <a:noFill/>
          </p:spPr>
          <p:txBody>
            <a:bodyPr wrap="square" rtlCol="0">
              <a:spAutoFit/>
            </a:bodyPr>
            <a:lstStyle/>
            <a:p>
              <a:pPr algn="ctr"/>
              <a:r>
                <a:rPr lang="en-US" sz="2800" b="1" dirty="0">
                  <a:solidFill>
                    <a:schemeClr val="tx1">
                      <a:lumMod val="75000"/>
                      <a:lumOff val="25000"/>
                    </a:schemeClr>
                  </a:solidFill>
                  <a:latin typeface="Calibri Light" panose="020F0302020204030204" pitchFamily="34" charset="0"/>
                  <a:cs typeface="Calibri Light" panose="020F0302020204030204" pitchFamily="34" charset="0"/>
                </a:rPr>
                <a:t>Managing Projects in KPI Fire</a:t>
              </a:r>
            </a:p>
            <a:p>
              <a:pPr algn="ctr"/>
              <a:r>
                <a:rPr lang="en-US" sz="2800" b="1" dirty="0">
                  <a:solidFill>
                    <a:schemeClr val="tx1">
                      <a:lumMod val="75000"/>
                      <a:lumOff val="25000"/>
                    </a:schemeClr>
                  </a:solidFill>
                  <a:latin typeface="Calibri Light" panose="020F0302020204030204" pitchFamily="34" charset="0"/>
                  <a:cs typeface="Calibri Light" panose="020F0302020204030204" pitchFamily="34" charset="0"/>
                </a:rPr>
                <a:t>2021</a:t>
              </a:r>
            </a:p>
            <a:p>
              <a:pPr algn="ctr"/>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p:txBody>
        </p:sp>
        <p:cxnSp>
          <p:nvCxnSpPr>
            <p:cNvPr id="20" name="Straight Connector 19">
              <a:extLst>
                <a:ext uri="{FF2B5EF4-FFF2-40B4-BE49-F238E27FC236}">
                  <a16:creationId xmlns:a16="http://schemas.microsoft.com/office/drawing/2014/main" id="{F85904A7-1D36-0E41-9CFC-20BD78CBD9EF}"/>
                </a:ext>
              </a:extLst>
            </p:cNvPr>
            <p:cNvCxnSpPr/>
            <p:nvPr/>
          </p:nvCxnSpPr>
          <p:spPr>
            <a:xfrm>
              <a:off x="3792683" y="3405322"/>
              <a:ext cx="7471665" cy="0"/>
            </a:xfrm>
            <a:prstGeom prst="line">
              <a:avLst/>
            </a:prstGeom>
            <a:ln w="28575"/>
          </p:spPr>
          <p:style>
            <a:lnRef idx="3">
              <a:schemeClr val="dk1"/>
            </a:lnRef>
            <a:fillRef idx="0">
              <a:schemeClr val="dk1"/>
            </a:fillRef>
            <a:effectRef idx="2">
              <a:schemeClr val="dk1"/>
            </a:effectRef>
            <a:fontRef idx="minor">
              <a:schemeClr val="tx1"/>
            </a:fontRef>
          </p:style>
        </p:cxnSp>
        <p:pic>
          <p:nvPicPr>
            <p:cNvPr id="21" name="Picture 20">
              <a:extLst>
                <a:ext uri="{FF2B5EF4-FFF2-40B4-BE49-F238E27FC236}">
                  <a16:creationId xmlns:a16="http://schemas.microsoft.com/office/drawing/2014/main" id="{8D394EFB-B750-CC4D-A9AE-09F8AED0A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4011" y="2024634"/>
              <a:ext cx="7500139" cy="1335024"/>
            </a:xfrm>
            <a:prstGeom prst="rect">
              <a:avLst/>
            </a:prstGeom>
          </p:spPr>
        </p:pic>
      </p:grpSp>
      <p:pic>
        <p:nvPicPr>
          <p:cNvPr id="25" name="Picture 24">
            <a:extLst>
              <a:ext uri="{FF2B5EF4-FFF2-40B4-BE49-F238E27FC236}">
                <a16:creationId xmlns:a16="http://schemas.microsoft.com/office/drawing/2014/main" id="{15479A03-DBEE-6746-AC57-7163ECDE07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3835" y="4958662"/>
            <a:ext cx="1230021" cy="1361138"/>
          </a:xfrm>
          <a:prstGeom prst="rect">
            <a:avLst/>
          </a:prstGeom>
        </p:spPr>
      </p:pic>
    </p:spTree>
    <p:extLst>
      <p:ext uri="{BB962C8B-B14F-4D97-AF65-F5344CB8AC3E}">
        <p14:creationId xmlns:p14="http://schemas.microsoft.com/office/powerpoint/2010/main" val="398069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70CF-ED98-8E4F-B129-EA893621402B}"/>
              </a:ext>
            </a:extLst>
          </p:cNvPr>
          <p:cNvSpPr>
            <a:spLocks noGrp="1"/>
          </p:cNvSpPr>
          <p:nvPr>
            <p:ph type="title"/>
          </p:nvPr>
        </p:nvSpPr>
        <p:spPr/>
        <p:txBody>
          <a:bodyPr/>
          <a:lstStyle/>
          <a:p>
            <a:r>
              <a:rPr lang="en-US" dirty="0"/>
              <a:t>Colors and Icons</a:t>
            </a:r>
          </a:p>
        </p:txBody>
      </p:sp>
      <p:sp>
        <p:nvSpPr>
          <p:cNvPr id="3" name="Footer Placeholder 2">
            <a:extLst>
              <a:ext uri="{FF2B5EF4-FFF2-40B4-BE49-F238E27FC236}">
                <a16:creationId xmlns:a16="http://schemas.microsoft.com/office/drawing/2014/main" id="{9CCD3886-F579-224B-8FC3-15D9DCC37B8D}"/>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602BF940-12A5-7348-9515-FD83A60EA22D}"/>
              </a:ext>
            </a:extLst>
          </p:cNvPr>
          <p:cNvSpPr>
            <a:spLocks noGrp="1"/>
          </p:cNvSpPr>
          <p:nvPr>
            <p:ph type="sldNum" sz="quarter" idx="11"/>
          </p:nvPr>
        </p:nvSpPr>
        <p:spPr/>
        <p:txBody>
          <a:bodyPr/>
          <a:lstStyle/>
          <a:p>
            <a:fld id="{8699F50C-BE38-4BD0-BA84-9B090E1F2B9B}" type="slidenum">
              <a:rPr lang="en-IN" smtClean="0"/>
              <a:pPr/>
              <a:t>10</a:t>
            </a:fld>
            <a:endParaRPr lang="en-IN" dirty="0"/>
          </a:p>
        </p:txBody>
      </p:sp>
      <p:sp>
        <p:nvSpPr>
          <p:cNvPr id="5" name="Text Placeholder 4">
            <a:extLst>
              <a:ext uri="{FF2B5EF4-FFF2-40B4-BE49-F238E27FC236}">
                <a16:creationId xmlns:a16="http://schemas.microsoft.com/office/drawing/2014/main" id="{C21517A6-C3DE-9847-9CC4-145AFC93D333}"/>
              </a:ext>
            </a:extLst>
          </p:cNvPr>
          <p:cNvSpPr>
            <a:spLocks noGrp="1"/>
          </p:cNvSpPr>
          <p:nvPr>
            <p:ph type="body" sz="quarter" idx="12"/>
          </p:nvPr>
        </p:nvSpPr>
        <p:spPr>
          <a:xfrm>
            <a:off x="519113" y="1638300"/>
            <a:ext cx="10680700" cy="1618013"/>
          </a:xfrm>
        </p:spPr>
        <p:txBody>
          <a:bodyPr/>
          <a:lstStyle/>
          <a:p>
            <a:pPr marL="457200" indent="-457200">
              <a:buFont typeface="+mj-lt"/>
              <a:buAutoNum type="arabicPeriod"/>
            </a:pPr>
            <a:r>
              <a:rPr lang="en-US" dirty="0"/>
              <a:t>Goals: Dark Blue, compass icon</a:t>
            </a:r>
          </a:p>
          <a:p>
            <a:pPr marL="457200" indent="-457200">
              <a:buFont typeface="+mj-lt"/>
              <a:buAutoNum type="arabicPeriod"/>
            </a:pPr>
            <a:r>
              <a:rPr lang="en-US" dirty="0"/>
              <a:t>Metrics: Light Blue, meter icon</a:t>
            </a:r>
          </a:p>
          <a:p>
            <a:pPr marL="457200" indent="-457200">
              <a:buFont typeface="+mj-lt"/>
              <a:buAutoNum type="arabicPeriod"/>
            </a:pPr>
            <a:r>
              <a:rPr lang="en-US" dirty="0"/>
              <a:t>Projects: Orange, bars icon</a:t>
            </a:r>
          </a:p>
        </p:txBody>
      </p:sp>
      <p:pic>
        <p:nvPicPr>
          <p:cNvPr id="7" name="Picture 6" descr="A picture containing text&#10;&#10;Description automatically generated">
            <a:extLst>
              <a:ext uri="{FF2B5EF4-FFF2-40B4-BE49-F238E27FC236}">
                <a16:creationId xmlns:a16="http://schemas.microsoft.com/office/drawing/2014/main" id="{FFEC0FCB-0389-3849-B9DC-2846FF3954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52007"/>
            <a:ext cx="3900484" cy="912394"/>
          </a:xfrm>
          <a:prstGeom prst="rect">
            <a:avLst/>
          </a:prstGeom>
        </p:spPr>
      </p:pic>
      <p:pic>
        <p:nvPicPr>
          <p:cNvPr id="9" name="Picture 8" descr="Graphical user interface&#10;&#10;Description automatically generated with low confidence">
            <a:extLst>
              <a:ext uri="{FF2B5EF4-FFF2-40B4-BE49-F238E27FC236}">
                <a16:creationId xmlns:a16="http://schemas.microsoft.com/office/drawing/2014/main" id="{D5B184A7-50F8-AC41-B4D3-80B94D265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42" y="3644418"/>
            <a:ext cx="11192115" cy="1831719"/>
          </a:xfrm>
          <a:prstGeom prst="rect">
            <a:avLst/>
          </a:prstGeom>
        </p:spPr>
      </p:pic>
      <p:pic>
        <p:nvPicPr>
          <p:cNvPr id="10" name="Picture 9">
            <a:extLst>
              <a:ext uri="{FF2B5EF4-FFF2-40B4-BE49-F238E27FC236}">
                <a16:creationId xmlns:a16="http://schemas.microsoft.com/office/drawing/2014/main" id="{38A4D004-83DE-5B4A-A7EA-7C26D2C0D654}"/>
              </a:ext>
            </a:extLst>
          </p:cNvPr>
          <p:cNvPicPr>
            <a:picLocks noChangeAspect="1"/>
          </p:cNvPicPr>
          <p:nvPr/>
        </p:nvPicPr>
        <p:blipFill>
          <a:blip r:embed="rId5"/>
          <a:stretch>
            <a:fillRect/>
          </a:stretch>
        </p:blipFill>
        <p:spPr>
          <a:xfrm>
            <a:off x="6421895" y="1360095"/>
            <a:ext cx="451899" cy="509589"/>
          </a:xfrm>
          <a:prstGeom prst="rect">
            <a:avLst/>
          </a:prstGeom>
        </p:spPr>
      </p:pic>
      <p:pic>
        <p:nvPicPr>
          <p:cNvPr id="11" name="Picture 10">
            <a:extLst>
              <a:ext uri="{FF2B5EF4-FFF2-40B4-BE49-F238E27FC236}">
                <a16:creationId xmlns:a16="http://schemas.microsoft.com/office/drawing/2014/main" id="{4245C8FB-B52B-E34B-BF0A-0D417CBA5AC1}"/>
              </a:ext>
            </a:extLst>
          </p:cNvPr>
          <p:cNvPicPr>
            <a:picLocks noChangeAspect="1"/>
          </p:cNvPicPr>
          <p:nvPr/>
        </p:nvPicPr>
        <p:blipFill>
          <a:blip r:embed="rId6"/>
          <a:stretch>
            <a:fillRect/>
          </a:stretch>
        </p:blipFill>
        <p:spPr>
          <a:xfrm>
            <a:off x="7630758" y="1381863"/>
            <a:ext cx="464178" cy="523435"/>
          </a:xfrm>
          <a:prstGeom prst="rect">
            <a:avLst/>
          </a:prstGeom>
        </p:spPr>
      </p:pic>
      <p:pic>
        <p:nvPicPr>
          <p:cNvPr id="12" name="Picture 11">
            <a:extLst>
              <a:ext uri="{FF2B5EF4-FFF2-40B4-BE49-F238E27FC236}">
                <a16:creationId xmlns:a16="http://schemas.microsoft.com/office/drawing/2014/main" id="{9538AB2C-1EC4-0D47-81C4-9D7DD2CD35ED}"/>
              </a:ext>
            </a:extLst>
          </p:cNvPr>
          <p:cNvPicPr>
            <a:picLocks noChangeAspect="1"/>
          </p:cNvPicPr>
          <p:nvPr/>
        </p:nvPicPr>
        <p:blipFill>
          <a:blip r:embed="rId7"/>
          <a:stretch>
            <a:fillRect/>
          </a:stretch>
        </p:blipFill>
        <p:spPr>
          <a:xfrm>
            <a:off x="8851900" y="1357714"/>
            <a:ext cx="456122" cy="514350"/>
          </a:xfrm>
          <a:prstGeom prst="rect">
            <a:avLst/>
          </a:prstGeom>
        </p:spPr>
      </p:pic>
      <p:sp>
        <p:nvSpPr>
          <p:cNvPr id="13" name="TextBox 12">
            <a:extLst>
              <a:ext uri="{FF2B5EF4-FFF2-40B4-BE49-F238E27FC236}">
                <a16:creationId xmlns:a16="http://schemas.microsoft.com/office/drawing/2014/main" id="{D4E2A162-01AC-8A45-A7E3-95AAC92170F7}"/>
              </a:ext>
            </a:extLst>
          </p:cNvPr>
          <p:cNvSpPr txBox="1"/>
          <p:nvPr/>
        </p:nvSpPr>
        <p:spPr>
          <a:xfrm>
            <a:off x="6153273" y="2793441"/>
            <a:ext cx="3785937" cy="369332"/>
          </a:xfrm>
          <a:prstGeom prst="rect">
            <a:avLst/>
          </a:prstGeom>
          <a:noFill/>
        </p:spPr>
        <p:txBody>
          <a:bodyPr wrap="square" rtlCol="0">
            <a:spAutoFit/>
          </a:bodyPr>
          <a:lstStyle/>
          <a:p>
            <a:pPr algn="ctr"/>
            <a:r>
              <a:rPr lang="en-US" dirty="0"/>
              <a:t>(Linked Goals, Metrics, &amp; Projects)</a:t>
            </a:r>
          </a:p>
        </p:txBody>
      </p:sp>
    </p:spTree>
    <p:extLst>
      <p:ext uri="{BB962C8B-B14F-4D97-AF65-F5344CB8AC3E}">
        <p14:creationId xmlns:p14="http://schemas.microsoft.com/office/powerpoint/2010/main" val="11487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46552-DD15-BD48-B44E-EB058BF4958A}"/>
              </a:ext>
            </a:extLst>
          </p:cNvPr>
          <p:cNvSpPr>
            <a:spLocks noGrp="1"/>
          </p:cNvSpPr>
          <p:nvPr>
            <p:ph type="title"/>
          </p:nvPr>
        </p:nvSpPr>
        <p:spPr/>
        <p:txBody>
          <a:bodyPr/>
          <a:lstStyle/>
          <a:p>
            <a:r>
              <a:rPr lang="en-US" dirty="0"/>
              <a:t>Red/ Yellow/ Green</a:t>
            </a:r>
          </a:p>
        </p:txBody>
      </p:sp>
      <p:sp>
        <p:nvSpPr>
          <p:cNvPr id="3" name="Footer Placeholder 2">
            <a:extLst>
              <a:ext uri="{FF2B5EF4-FFF2-40B4-BE49-F238E27FC236}">
                <a16:creationId xmlns:a16="http://schemas.microsoft.com/office/drawing/2014/main" id="{A6AC57A8-ADD4-EF48-8DFF-EF8FB53021E5}"/>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AF0ED2B6-A4C4-7B4A-AAF6-96B2F2786E12}"/>
              </a:ext>
            </a:extLst>
          </p:cNvPr>
          <p:cNvSpPr>
            <a:spLocks noGrp="1"/>
          </p:cNvSpPr>
          <p:nvPr>
            <p:ph type="sldNum" sz="quarter" idx="11"/>
          </p:nvPr>
        </p:nvSpPr>
        <p:spPr/>
        <p:txBody>
          <a:bodyPr/>
          <a:lstStyle/>
          <a:p>
            <a:fld id="{8699F50C-BE38-4BD0-BA84-9B090E1F2B9B}" type="slidenum">
              <a:rPr lang="en-IN" smtClean="0"/>
              <a:pPr/>
              <a:t>11</a:t>
            </a:fld>
            <a:endParaRPr lang="en-IN" dirty="0"/>
          </a:p>
        </p:txBody>
      </p:sp>
      <p:sp>
        <p:nvSpPr>
          <p:cNvPr id="5" name="Text Placeholder 4">
            <a:extLst>
              <a:ext uri="{FF2B5EF4-FFF2-40B4-BE49-F238E27FC236}">
                <a16:creationId xmlns:a16="http://schemas.microsoft.com/office/drawing/2014/main" id="{0A8474A1-4A28-3C4C-A6F9-CD2CC5EE25FF}"/>
              </a:ext>
            </a:extLst>
          </p:cNvPr>
          <p:cNvSpPr>
            <a:spLocks noGrp="1"/>
          </p:cNvSpPr>
          <p:nvPr>
            <p:ph type="body" sz="quarter" idx="12"/>
          </p:nvPr>
        </p:nvSpPr>
        <p:spPr/>
        <p:txBody>
          <a:bodyPr/>
          <a:lstStyle/>
          <a:p>
            <a:r>
              <a:rPr lang="en-US" dirty="0"/>
              <a:t>Universal meaning in app:</a:t>
            </a:r>
          </a:p>
          <a:p>
            <a:pPr lvl="1"/>
            <a:r>
              <a:rPr lang="en-US" dirty="0"/>
              <a:t>Red = Needs Attention</a:t>
            </a:r>
          </a:p>
          <a:p>
            <a:pPr lvl="1"/>
            <a:r>
              <a:rPr lang="en-US" dirty="0"/>
              <a:t>Yellow = At Risk</a:t>
            </a:r>
          </a:p>
          <a:p>
            <a:pPr lvl="1"/>
            <a:r>
              <a:rPr lang="en-US" dirty="0"/>
              <a:t>Green = Healthy, On-Target</a:t>
            </a:r>
          </a:p>
        </p:txBody>
      </p:sp>
      <p:pic>
        <p:nvPicPr>
          <p:cNvPr id="7" name="Picture 6">
            <a:extLst>
              <a:ext uri="{FF2B5EF4-FFF2-40B4-BE49-F238E27FC236}">
                <a16:creationId xmlns:a16="http://schemas.microsoft.com/office/drawing/2014/main" id="{B2919E18-7863-4844-93F8-24B7AF97D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52" y="5191216"/>
            <a:ext cx="10224219" cy="830172"/>
          </a:xfrm>
          <a:prstGeom prst="rect">
            <a:avLst/>
          </a:prstGeom>
          <a:ln>
            <a:solidFill>
              <a:schemeClr val="tx2"/>
            </a:solidFill>
          </a:ln>
        </p:spPr>
      </p:pic>
      <p:pic>
        <p:nvPicPr>
          <p:cNvPr id="9" name="Picture 8" descr="Graphical user interface, application&#10;&#10;Description automatically generated">
            <a:extLst>
              <a:ext uri="{FF2B5EF4-FFF2-40B4-BE49-F238E27FC236}">
                <a16:creationId xmlns:a16="http://schemas.microsoft.com/office/drawing/2014/main" id="{9733ECAC-2516-FE4F-ACFE-F2404B039A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523" y="3541294"/>
            <a:ext cx="5231713" cy="1064461"/>
          </a:xfrm>
          <a:prstGeom prst="rect">
            <a:avLst/>
          </a:prstGeom>
          <a:ln>
            <a:solidFill>
              <a:schemeClr val="tx2"/>
            </a:solidFill>
          </a:ln>
        </p:spPr>
      </p:pic>
      <p:pic>
        <p:nvPicPr>
          <p:cNvPr id="11" name="Picture 10" descr="Graphical user interface, diagram, application&#10;&#10;Description automatically generated">
            <a:extLst>
              <a:ext uri="{FF2B5EF4-FFF2-40B4-BE49-F238E27FC236}">
                <a16:creationId xmlns:a16="http://schemas.microsoft.com/office/drawing/2014/main" id="{631EB062-A782-8D4A-9CB0-4C111A4664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2632" y="2522955"/>
            <a:ext cx="2400300" cy="2082800"/>
          </a:xfrm>
          <a:prstGeom prst="rect">
            <a:avLst/>
          </a:prstGeom>
          <a:ln>
            <a:solidFill>
              <a:schemeClr val="tx2"/>
            </a:solidFill>
          </a:ln>
        </p:spPr>
      </p:pic>
    </p:spTree>
    <p:extLst>
      <p:ext uri="{BB962C8B-B14F-4D97-AF65-F5344CB8AC3E}">
        <p14:creationId xmlns:p14="http://schemas.microsoft.com/office/powerpoint/2010/main" val="3615068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1D26-A06E-934C-93FA-8C3B797D78D0}"/>
              </a:ext>
            </a:extLst>
          </p:cNvPr>
          <p:cNvSpPr>
            <a:spLocks noGrp="1"/>
          </p:cNvSpPr>
          <p:nvPr>
            <p:ph type="title"/>
          </p:nvPr>
        </p:nvSpPr>
        <p:spPr/>
        <p:txBody>
          <a:bodyPr/>
          <a:lstStyle/>
          <a:p>
            <a:r>
              <a:rPr lang="en-US" dirty="0"/>
              <a:t>Goals</a:t>
            </a:r>
          </a:p>
        </p:txBody>
      </p:sp>
      <p:sp>
        <p:nvSpPr>
          <p:cNvPr id="3" name="Footer Placeholder 2">
            <a:extLst>
              <a:ext uri="{FF2B5EF4-FFF2-40B4-BE49-F238E27FC236}">
                <a16:creationId xmlns:a16="http://schemas.microsoft.com/office/drawing/2014/main" id="{FAE02AF5-2FF5-FC40-8CBF-1BA11EDAE146}"/>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D84E8212-5D24-8B46-BCC0-768BD989D3A9}"/>
              </a:ext>
            </a:extLst>
          </p:cNvPr>
          <p:cNvSpPr>
            <a:spLocks noGrp="1"/>
          </p:cNvSpPr>
          <p:nvPr>
            <p:ph type="sldNum" sz="quarter" idx="11"/>
          </p:nvPr>
        </p:nvSpPr>
        <p:spPr/>
        <p:txBody>
          <a:bodyPr/>
          <a:lstStyle/>
          <a:p>
            <a:fld id="{8699F50C-BE38-4BD0-BA84-9B090E1F2B9B}" type="slidenum">
              <a:rPr lang="en-IN" smtClean="0"/>
              <a:pPr/>
              <a:t>12</a:t>
            </a:fld>
            <a:endParaRPr lang="en-IN" dirty="0"/>
          </a:p>
        </p:txBody>
      </p:sp>
      <p:sp>
        <p:nvSpPr>
          <p:cNvPr id="5" name="Text Placeholder 4">
            <a:extLst>
              <a:ext uri="{FF2B5EF4-FFF2-40B4-BE49-F238E27FC236}">
                <a16:creationId xmlns:a16="http://schemas.microsoft.com/office/drawing/2014/main" id="{6E4F0F48-546B-484A-B02D-A10C30F486F8}"/>
              </a:ext>
            </a:extLst>
          </p:cNvPr>
          <p:cNvSpPr>
            <a:spLocks noGrp="1"/>
          </p:cNvSpPr>
          <p:nvPr>
            <p:ph type="body" sz="quarter" idx="12"/>
          </p:nvPr>
        </p:nvSpPr>
        <p:spPr>
          <a:xfrm>
            <a:off x="519112" y="1638301"/>
            <a:ext cx="6459203" cy="3149934"/>
          </a:xfrm>
        </p:spPr>
        <p:txBody>
          <a:bodyPr/>
          <a:lstStyle/>
          <a:p>
            <a:pPr marL="0" indent="0" algn="ctr">
              <a:buNone/>
            </a:pPr>
            <a:r>
              <a:rPr lang="en-US" sz="2800" i="1" dirty="0"/>
              <a:t>42% of workers across every gender, department, and age group say having unclear goals is their </a:t>
            </a:r>
            <a:r>
              <a:rPr lang="en-US" sz="2800" i="1" u="sng" dirty="0"/>
              <a:t>top</a:t>
            </a:r>
            <a:r>
              <a:rPr lang="en-US" sz="2800" i="1" dirty="0"/>
              <a:t> </a:t>
            </a:r>
            <a:r>
              <a:rPr lang="en-US" sz="2800" i="1" u="sng" dirty="0"/>
              <a:t>source</a:t>
            </a:r>
            <a:r>
              <a:rPr lang="en-US" sz="2800" i="1" dirty="0"/>
              <a:t> of stress. </a:t>
            </a:r>
            <a:r>
              <a:rPr lang="en-US" baseline="30000" dirty="0"/>
              <a:t>[1] </a:t>
            </a:r>
          </a:p>
          <a:p>
            <a:pPr marL="0" indent="0" algn="ctr">
              <a:buNone/>
            </a:pPr>
            <a:endParaRPr lang="en-US" baseline="30000" dirty="0"/>
          </a:p>
          <a:p>
            <a:r>
              <a:rPr lang="en-US" dirty="0"/>
              <a:t>A broad or specific statement of strategic direction. </a:t>
            </a:r>
          </a:p>
          <a:p>
            <a:r>
              <a:rPr lang="en-US" dirty="0"/>
              <a:t>Fewer goals, more projects</a:t>
            </a:r>
          </a:p>
        </p:txBody>
      </p:sp>
      <p:pic>
        <p:nvPicPr>
          <p:cNvPr id="7" name="Picture 6">
            <a:extLst>
              <a:ext uri="{FF2B5EF4-FFF2-40B4-BE49-F238E27FC236}">
                <a16:creationId xmlns:a16="http://schemas.microsoft.com/office/drawing/2014/main" id="{D2069F1E-EAA5-A84A-A8E3-4917EC2BB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78" y="5219699"/>
            <a:ext cx="11181240" cy="745416"/>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F85A4F92-F368-F043-8F77-8D2834671CDB}"/>
              </a:ext>
            </a:extLst>
          </p:cNvPr>
          <p:cNvPicPr>
            <a:picLocks noChangeAspect="1"/>
          </p:cNvPicPr>
          <p:nvPr/>
        </p:nvPicPr>
        <p:blipFill rotWithShape="1">
          <a:blip r:embed="rId4">
            <a:extLst>
              <a:ext uri="{28A0092B-C50C-407E-A947-70E740481C1C}">
                <a14:useLocalDpi xmlns:a14="http://schemas.microsoft.com/office/drawing/2010/main" val="0"/>
              </a:ext>
            </a:extLst>
          </a:blip>
          <a:srcRect b="36626"/>
          <a:stretch/>
        </p:blipFill>
        <p:spPr>
          <a:xfrm>
            <a:off x="7133558" y="1638301"/>
            <a:ext cx="4568072" cy="3149934"/>
          </a:xfrm>
          <a:prstGeom prst="rect">
            <a:avLst/>
          </a:prstGeom>
        </p:spPr>
      </p:pic>
    </p:spTree>
    <p:extLst>
      <p:ext uri="{BB962C8B-B14F-4D97-AF65-F5344CB8AC3E}">
        <p14:creationId xmlns:p14="http://schemas.microsoft.com/office/powerpoint/2010/main" val="2420334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5DAE0-B084-0640-BBB9-5CEE46DFB6A6}"/>
              </a:ext>
            </a:extLst>
          </p:cNvPr>
          <p:cNvSpPr>
            <a:spLocks noGrp="1"/>
          </p:cNvSpPr>
          <p:nvPr>
            <p:ph type="title"/>
          </p:nvPr>
        </p:nvSpPr>
        <p:spPr/>
        <p:txBody>
          <a:bodyPr/>
          <a:lstStyle/>
          <a:p>
            <a:r>
              <a:rPr lang="en-US" dirty="0"/>
              <a:t>Metrics</a:t>
            </a:r>
          </a:p>
        </p:txBody>
      </p:sp>
      <p:sp>
        <p:nvSpPr>
          <p:cNvPr id="3" name="Footer Placeholder 2">
            <a:extLst>
              <a:ext uri="{FF2B5EF4-FFF2-40B4-BE49-F238E27FC236}">
                <a16:creationId xmlns:a16="http://schemas.microsoft.com/office/drawing/2014/main" id="{B44D2A02-4D9A-0A45-828D-D93BDFB778AF}"/>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B3540717-FB9A-864F-8121-12F5BD4956E2}"/>
              </a:ext>
            </a:extLst>
          </p:cNvPr>
          <p:cNvSpPr>
            <a:spLocks noGrp="1"/>
          </p:cNvSpPr>
          <p:nvPr>
            <p:ph type="sldNum" sz="quarter" idx="11"/>
          </p:nvPr>
        </p:nvSpPr>
        <p:spPr/>
        <p:txBody>
          <a:bodyPr/>
          <a:lstStyle/>
          <a:p>
            <a:fld id="{8699F50C-BE38-4BD0-BA84-9B090E1F2B9B}" type="slidenum">
              <a:rPr lang="en-IN" smtClean="0"/>
              <a:pPr/>
              <a:t>13</a:t>
            </a:fld>
            <a:endParaRPr lang="en-IN" dirty="0"/>
          </a:p>
        </p:txBody>
      </p:sp>
      <p:sp>
        <p:nvSpPr>
          <p:cNvPr id="5" name="Text Placeholder 4">
            <a:extLst>
              <a:ext uri="{FF2B5EF4-FFF2-40B4-BE49-F238E27FC236}">
                <a16:creationId xmlns:a16="http://schemas.microsoft.com/office/drawing/2014/main" id="{767E561D-EAD0-CD44-B43D-5A2D13170031}"/>
              </a:ext>
            </a:extLst>
          </p:cNvPr>
          <p:cNvSpPr>
            <a:spLocks noGrp="1"/>
          </p:cNvSpPr>
          <p:nvPr>
            <p:ph type="body" sz="quarter" idx="12"/>
          </p:nvPr>
        </p:nvSpPr>
        <p:spPr/>
        <p:txBody>
          <a:bodyPr/>
          <a:lstStyle/>
          <a:p>
            <a:pPr marL="0" indent="0">
              <a:buNone/>
            </a:pPr>
            <a:r>
              <a:rPr lang="en-US" sz="2800" i="1" dirty="0"/>
              <a:t>Data is the voice of the process.</a:t>
            </a:r>
          </a:p>
          <a:p>
            <a:endParaRPr lang="en-US" dirty="0"/>
          </a:p>
          <a:p>
            <a:r>
              <a:rPr lang="en-US" dirty="0"/>
              <a:t>Metrics are tracked and analyzed to measure the results of a project and the progress of a goal.</a:t>
            </a:r>
          </a:p>
          <a:p>
            <a:r>
              <a:rPr lang="en-US" dirty="0"/>
              <a:t>A metric is something that can be measured. Determine which Key Performance Indicators (KPIs) you will use to measure the success of your business. </a:t>
            </a:r>
          </a:p>
          <a:p>
            <a:r>
              <a:rPr lang="en-US" dirty="0"/>
              <a:t>The primary objective of a project is to move a metric from x to y.</a:t>
            </a:r>
          </a:p>
          <a:p>
            <a:pPr marL="0" indent="0">
              <a:buNone/>
            </a:pPr>
            <a:endParaRPr lang="en-US" dirty="0"/>
          </a:p>
        </p:txBody>
      </p:sp>
      <p:pic>
        <p:nvPicPr>
          <p:cNvPr id="7" name="Picture 6">
            <a:extLst>
              <a:ext uri="{FF2B5EF4-FFF2-40B4-BE49-F238E27FC236}">
                <a16:creationId xmlns:a16="http://schemas.microsoft.com/office/drawing/2014/main" id="{1DE014B4-97BD-8E46-81CB-99A454730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587" y="5076561"/>
            <a:ext cx="10348826" cy="976659"/>
          </a:xfrm>
          <a:prstGeom prst="rect">
            <a:avLst/>
          </a:prstGeom>
        </p:spPr>
      </p:pic>
    </p:spTree>
    <p:extLst>
      <p:ext uri="{BB962C8B-B14F-4D97-AF65-F5344CB8AC3E}">
        <p14:creationId xmlns:p14="http://schemas.microsoft.com/office/powerpoint/2010/main" val="1659307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C8919-99D8-6D49-A06F-09878E1605E2}"/>
              </a:ext>
            </a:extLst>
          </p:cNvPr>
          <p:cNvSpPr>
            <a:spLocks noGrp="1"/>
          </p:cNvSpPr>
          <p:nvPr>
            <p:ph type="title"/>
          </p:nvPr>
        </p:nvSpPr>
        <p:spPr/>
        <p:txBody>
          <a:bodyPr/>
          <a:lstStyle/>
          <a:p>
            <a:r>
              <a:rPr lang="en-US" dirty="0"/>
              <a:t>Linking</a:t>
            </a:r>
          </a:p>
        </p:txBody>
      </p:sp>
      <p:sp>
        <p:nvSpPr>
          <p:cNvPr id="3" name="Footer Placeholder 2">
            <a:extLst>
              <a:ext uri="{FF2B5EF4-FFF2-40B4-BE49-F238E27FC236}">
                <a16:creationId xmlns:a16="http://schemas.microsoft.com/office/drawing/2014/main" id="{26860E20-E2A7-724E-9FD5-1620C14891E0}"/>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5C2F4833-644C-7F45-B175-262DB164E81F}"/>
              </a:ext>
            </a:extLst>
          </p:cNvPr>
          <p:cNvSpPr>
            <a:spLocks noGrp="1"/>
          </p:cNvSpPr>
          <p:nvPr>
            <p:ph type="sldNum" sz="quarter" idx="11"/>
          </p:nvPr>
        </p:nvSpPr>
        <p:spPr/>
        <p:txBody>
          <a:bodyPr/>
          <a:lstStyle/>
          <a:p>
            <a:fld id="{8699F50C-BE38-4BD0-BA84-9B090E1F2B9B}" type="slidenum">
              <a:rPr lang="en-IN" smtClean="0"/>
              <a:pPr/>
              <a:t>14</a:t>
            </a:fld>
            <a:endParaRPr lang="en-IN" dirty="0"/>
          </a:p>
        </p:txBody>
      </p:sp>
      <p:sp>
        <p:nvSpPr>
          <p:cNvPr id="7" name="Text Placeholder 4">
            <a:extLst>
              <a:ext uri="{FF2B5EF4-FFF2-40B4-BE49-F238E27FC236}">
                <a16:creationId xmlns:a16="http://schemas.microsoft.com/office/drawing/2014/main" id="{AE3F43C9-822F-1744-997B-7CAF5943599E}"/>
              </a:ext>
            </a:extLst>
          </p:cNvPr>
          <p:cNvSpPr>
            <a:spLocks noGrp="1"/>
          </p:cNvSpPr>
          <p:nvPr>
            <p:ph type="body" sz="quarter" idx="12"/>
          </p:nvPr>
        </p:nvSpPr>
        <p:spPr>
          <a:xfrm>
            <a:off x="519113" y="1638300"/>
            <a:ext cx="10627858" cy="1393810"/>
          </a:xfrm>
        </p:spPr>
        <p:txBody>
          <a:bodyPr/>
          <a:lstStyle/>
          <a:p>
            <a:r>
              <a:rPr lang="en-US" dirty="0"/>
              <a:t>Create direct links from goals to corresponding projects and metrics</a:t>
            </a:r>
          </a:p>
          <a:p>
            <a:r>
              <a:rPr lang="en-US" dirty="0"/>
              <a:t>There is no limit or required amount of linking</a:t>
            </a:r>
          </a:p>
        </p:txBody>
      </p:sp>
      <p:pic>
        <p:nvPicPr>
          <p:cNvPr id="6" name="Picture 5">
            <a:extLst>
              <a:ext uri="{FF2B5EF4-FFF2-40B4-BE49-F238E27FC236}">
                <a16:creationId xmlns:a16="http://schemas.microsoft.com/office/drawing/2014/main" id="{F12989DC-E75A-0446-8F0E-4314B235D958}"/>
              </a:ext>
            </a:extLst>
          </p:cNvPr>
          <p:cNvPicPr>
            <a:picLocks noChangeAspect="1"/>
          </p:cNvPicPr>
          <p:nvPr/>
        </p:nvPicPr>
        <p:blipFill>
          <a:blip r:embed="rId3"/>
          <a:stretch>
            <a:fillRect/>
          </a:stretch>
        </p:blipFill>
        <p:spPr>
          <a:xfrm>
            <a:off x="659041" y="2849548"/>
            <a:ext cx="10873917" cy="3689365"/>
          </a:xfrm>
          <a:prstGeom prst="rect">
            <a:avLst/>
          </a:prstGeom>
        </p:spPr>
      </p:pic>
    </p:spTree>
    <p:extLst>
      <p:ext uri="{BB962C8B-B14F-4D97-AF65-F5344CB8AC3E}">
        <p14:creationId xmlns:p14="http://schemas.microsoft.com/office/powerpoint/2010/main" val="2669825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7FC2C-C76B-934F-9956-EAF9F0E1DB3B}"/>
              </a:ext>
            </a:extLst>
          </p:cNvPr>
          <p:cNvSpPr>
            <a:spLocks noGrp="1"/>
          </p:cNvSpPr>
          <p:nvPr>
            <p:ph type="title"/>
          </p:nvPr>
        </p:nvSpPr>
        <p:spPr/>
        <p:txBody>
          <a:bodyPr/>
          <a:lstStyle/>
          <a:p>
            <a:r>
              <a:rPr lang="en-US" dirty="0"/>
              <a:t>How to Find Help</a:t>
            </a:r>
          </a:p>
        </p:txBody>
      </p:sp>
      <p:sp>
        <p:nvSpPr>
          <p:cNvPr id="3" name="Footer Placeholder 2">
            <a:extLst>
              <a:ext uri="{FF2B5EF4-FFF2-40B4-BE49-F238E27FC236}">
                <a16:creationId xmlns:a16="http://schemas.microsoft.com/office/drawing/2014/main" id="{B7C3BDA0-0168-0648-AF71-1E8869397A06}"/>
              </a:ext>
            </a:extLst>
          </p:cNvPr>
          <p:cNvSpPr>
            <a:spLocks noGrp="1"/>
          </p:cNvSpPr>
          <p:nvPr>
            <p:ph type="ftr" sz="quarter" idx="10"/>
          </p:nvPr>
        </p:nvSpPr>
        <p:spPr/>
        <p:txBody>
          <a:bodyPr/>
          <a:lstStyle/>
          <a:p>
            <a:r>
              <a:rPr lang="en-US">
                <a:solidFill>
                  <a:schemeClr val="bg1">
                    <a:lumMod val="50000"/>
                  </a:schemeClr>
                </a:solidFill>
                <a:latin typeface="Calibri" panose="020F0502020204030204" pitchFamily="34" charset="0"/>
                <a:sym typeface="Symbol"/>
              </a:rPr>
              <a:t> 2021 KPI Fire</a:t>
            </a:r>
            <a:endParaRPr lang="en-US" dirty="0">
              <a:solidFill>
                <a:schemeClr val="bg1">
                  <a:lumMod val="50000"/>
                </a:schemeClr>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683D4438-3D6E-A547-8E7F-FAA9D7D116A1}"/>
              </a:ext>
            </a:extLst>
          </p:cNvPr>
          <p:cNvSpPr>
            <a:spLocks noGrp="1"/>
          </p:cNvSpPr>
          <p:nvPr>
            <p:ph type="sldNum" sz="quarter" idx="11"/>
          </p:nvPr>
        </p:nvSpPr>
        <p:spPr/>
        <p:txBody>
          <a:bodyPr/>
          <a:lstStyle/>
          <a:p>
            <a:fld id="{8699F50C-BE38-4BD0-BA84-9B090E1F2B9B}" type="slidenum">
              <a:rPr lang="en-IN" smtClean="0">
                <a:solidFill>
                  <a:schemeClr val="bg1">
                    <a:lumMod val="50000"/>
                  </a:schemeClr>
                </a:solidFill>
              </a:rPr>
              <a:pPr/>
              <a:t>15</a:t>
            </a:fld>
            <a:endParaRPr lang="en-IN" dirty="0">
              <a:solidFill>
                <a:schemeClr val="bg1">
                  <a:lumMod val="50000"/>
                </a:schemeClr>
              </a:solidFill>
            </a:endParaRPr>
          </a:p>
        </p:txBody>
      </p:sp>
      <p:sp>
        <p:nvSpPr>
          <p:cNvPr id="5" name="Text Placeholder 4">
            <a:extLst>
              <a:ext uri="{FF2B5EF4-FFF2-40B4-BE49-F238E27FC236}">
                <a16:creationId xmlns:a16="http://schemas.microsoft.com/office/drawing/2014/main" id="{DCF1FC1C-75C1-934B-81E7-8A014A8D46CA}"/>
              </a:ext>
            </a:extLst>
          </p:cNvPr>
          <p:cNvSpPr>
            <a:spLocks noGrp="1"/>
          </p:cNvSpPr>
          <p:nvPr>
            <p:ph type="body" sz="quarter" idx="12"/>
          </p:nvPr>
        </p:nvSpPr>
        <p:spPr>
          <a:xfrm>
            <a:off x="353676" y="1625109"/>
            <a:ext cx="7608548" cy="4437761"/>
          </a:xfrm>
        </p:spPr>
        <p:txBody>
          <a:bodyPr/>
          <a:lstStyle/>
          <a:p>
            <a:pPr marL="457200" indent="-457200">
              <a:buFont typeface="+mj-lt"/>
              <a:buAutoNum type="arabicPeriod"/>
            </a:pPr>
            <a:r>
              <a:rPr lang="en-US" dirty="0"/>
              <a:t>User dropdown: </a:t>
            </a:r>
            <a:r>
              <a:rPr lang="en-US" dirty="0">
                <a:sym typeface="Wingdings" pitchFamily="2" charset="2"/>
              </a:rPr>
              <a:t>Help</a:t>
            </a:r>
          </a:p>
          <a:p>
            <a:pPr lvl="1"/>
            <a:r>
              <a:rPr lang="en-US" dirty="0">
                <a:sym typeface="Wingdings" pitchFamily="2" charset="2"/>
              </a:rPr>
              <a:t>Page directs to blog and video resources: </a:t>
            </a:r>
            <a:r>
              <a:rPr lang="en-US" dirty="0">
                <a:hlinkClick r:id="rId3"/>
              </a:rPr>
              <a:t>https://www.kpifire.com/kpifire-tutorials/</a:t>
            </a:r>
            <a:r>
              <a:rPr lang="en-US" dirty="0"/>
              <a:t>  </a:t>
            </a:r>
          </a:p>
          <a:p>
            <a:pPr marL="457200" indent="-457200">
              <a:buFont typeface="+mj-lt"/>
              <a:buAutoNum type="arabicPeriod"/>
            </a:pPr>
            <a:r>
              <a:rPr lang="en-US" dirty="0"/>
              <a:t>In-app help tips located in top-right corners of pages and tabs:</a:t>
            </a:r>
          </a:p>
          <a:p>
            <a:pPr lvl="1"/>
            <a:r>
              <a:rPr lang="en-US" dirty="0"/>
              <a:t>Link to blogs and videos</a:t>
            </a:r>
          </a:p>
          <a:p>
            <a:pPr marL="457200" indent="-457200">
              <a:buFont typeface="+mj-lt"/>
              <a:buAutoNum type="arabicPeriod"/>
            </a:pPr>
            <a:r>
              <a:rPr lang="en-US" dirty="0"/>
              <a:t>Hover over non-linking “?” icons for additional information</a:t>
            </a:r>
          </a:p>
          <a:p>
            <a:pPr marL="457200" indent="-457200">
              <a:buFont typeface="+mj-lt"/>
              <a:buAutoNum type="arabicPeriod"/>
            </a:pPr>
            <a:r>
              <a:rPr lang="en-US" dirty="0"/>
              <a:t>Local Admin: </a:t>
            </a:r>
          </a:p>
          <a:p>
            <a:pPr lvl="1"/>
            <a:r>
              <a:rPr lang="en-US" dirty="0"/>
              <a:t>1</a:t>
            </a:r>
            <a:r>
              <a:rPr lang="en-US" baseline="30000" dirty="0"/>
              <a:t>st</a:t>
            </a:r>
            <a:r>
              <a:rPr lang="en-US" dirty="0"/>
              <a:t> Point of contact for support: </a:t>
            </a:r>
            <a:r>
              <a:rPr lang="en-US" sz="2000" dirty="0">
                <a:solidFill>
                  <a:srgbClr val="00B0F0"/>
                </a:solidFill>
              </a:rPr>
              <a:t>&lt;Name &amp; contact info&gt;</a:t>
            </a:r>
          </a:p>
          <a:p>
            <a:endParaRPr lang="en-US" dirty="0"/>
          </a:p>
        </p:txBody>
      </p:sp>
      <p:pic>
        <p:nvPicPr>
          <p:cNvPr id="12" name="Picture 11">
            <a:extLst>
              <a:ext uri="{FF2B5EF4-FFF2-40B4-BE49-F238E27FC236}">
                <a16:creationId xmlns:a16="http://schemas.microsoft.com/office/drawing/2014/main" id="{53A12069-2649-4347-9B41-8219DB16A1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135" y="3877496"/>
            <a:ext cx="1972158" cy="383475"/>
          </a:xfrm>
          <a:prstGeom prst="rect">
            <a:avLst/>
          </a:prstGeom>
          <a:ln w="12700">
            <a:solidFill>
              <a:schemeClr val="tx2"/>
            </a:solidFill>
          </a:ln>
        </p:spPr>
      </p:pic>
      <p:pic>
        <p:nvPicPr>
          <p:cNvPr id="14" name="Picture 13" descr="Graphical user interface, text, application&#10;&#10;Description automatically generated">
            <a:extLst>
              <a:ext uri="{FF2B5EF4-FFF2-40B4-BE49-F238E27FC236}">
                <a16:creationId xmlns:a16="http://schemas.microsoft.com/office/drawing/2014/main" id="{FE504E51-5246-AF44-8014-3DAF073C2F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1103" y="886365"/>
            <a:ext cx="1457082" cy="2703502"/>
          </a:xfrm>
          <a:prstGeom prst="rect">
            <a:avLst/>
          </a:prstGeom>
          <a:ln w="12700">
            <a:solidFill>
              <a:schemeClr val="tx2"/>
            </a:solidFill>
          </a:ln>
        </p:spPr>
      </p:pic>
      <p:pic>
        <p:nvPicPr>
          <p:cNvPr id="18" name="Picture 17" descr="Graphical user interface, text, application, chat or text message&#10;&#10;Description automatically generated">
            <a:extLst>
              <a:ext uri="{FF2B5EF4-FFF2-40B4-BE49-F238E27FC236}">
                <a16:creationId xmlns:a16="http://schemas.microsoft.com/office/drawing/2014/main" id="{856AFEF8-2947-8045-B9E6-E1912CF049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3157" y="4548601"/>
            <a:ext cx="3189817" cy="1825895"/>
          </a:xfrm>
          <a:prstGeom prst="rect">
            <a:avLst/>
          </a:prstGeom>
          <a:ln w="12700">
            <a:solidFill>
              <a:schemeClr val="tx2"/>
            </a:solidFill>
          </a:ln>
        </p:spPr>
      </p:pic>
      <p:pic>
        <p:nvPicPr>
          <p:cNvPr id="20" name="Picture 19">
            <a:extLst>
              <a:ext uri="{FF2B5EF4-FFF2-40B4-BE49-F238E27FC236}">
                <a16:creationId xmlns:a16="http://schemas.microsoft.com/office/drawing/2014/main" id="{F9E2F427-531B-4547-9A1B-034F794DDF2A}"/>
              </a:ext>
            </a:extLst>
          </p:cNvPr>
          <p:cNvPicPr>
            <a:picLocks noChangeAspect="1"/>
          </p:cNvPicPr>
          <p:nvPr/>
        </p:nvPicPr>
        <p:blipFill>
          <a:blip r:embed="rId7"/>
          <a:stretch>
            <a:fillRect/>
          </a:stretch>
        </p:blipFill>
        <p:spPr>
          <a:xfrm>
            <a:off x="8271385" y="886365"/>
            <a:ext cx="451899" cy="509589"/>
          </a:xfrm>
          <a:prstGeom prst="rect">
            <a:avLst/>
          </a:prstGeom>
        </p:spPr>
      </p:pic>
      <p:pic>
        <p:nvPicPr>
          <p:cNvPr id="21" name="Picture 20">
            <a:extLst>
              <a:ext uri="{FF2B5EF4-FFF2-40B4-BE49-F238E27FC236}">
                <a16:creationId xmlns:a16="http://schemas.microsoft.com/office/drawing/2014/main" id="{12FF6204-5613-084B-AE2F-BE2767570081}"/>
              </a:ext>
            </a:extLst>
          </p:cNvPr>
          <p:cNvPicPr>
            <a:picLocks noChangeAspect="1"/>
          </p:cNvPicPr>
          <p:nvPr/>
        </p:nvPicPr>
        <p:blipFill>
          <a:blip r:embed="rId8"/>
          <a:stretch>
            <a:fillRect/>
          </a:stretch>
        </p:blipFill>
        <p:spPr>
          <a:xfrm>
            <a:off x="8033157" y="3807515"/>
            <a:ext cx="464178" cy="523435"/>
          </a:xfrm>
          <a:prstGeom prst="rect">
            <a:avLst/>
          </a:prstGeom>
        </p:spPr>
      </p:pic>
      <p:pic>
        <p:nvPicPr>
          <p:cNvPr id="22" name="Picture 21">
            <a:extLst>
              <a:ext uri="{FF2B5EF4-FFF2-40B4-BE49-F238E27FC236}">
                <a16:creationId xmlns:a16="http://schemas.microsoft.com/office/drawing/2014/main" id="{DF96E07C-C57E-024D-B633-3B09157F48C3}"/>
              </a:ext>
            </a:extLst>
          </p:cNvPr>
          <p:cNvPicPr>
            <a:picLocks noChangeAspect="1"/>
          </p:cNvPicPr>
          <p:nvPr/>
        </p:nvPicPr>
        <p:blipFill>
          <a:blip r:embed="rId9"/>
          <a:stretch>
            <a:fillRect/>
          </a:stretch>
        </p:blipFill>
        <p:spPr>
          <a:xfrm>
            <a:off x="7491631" y="5204373"/>
            <a:ext cx="456122" cy="514350"/>
          </a:xfrm>
          <a:prstGeom prst="rect">
            <a:avLst/>
          </a:prstGeom>
        </p:spPr>
      </p:pic>
    </p:spTree>
    <p:extLst>
      <p:ext uri="{BB962C8B-B14F-4D97-AF65-F5344CB8AC3E}">
        <p14:creationId xmlns:p14="http://schemas.microsoft.com/office/powerpoint/2010/main" val="317587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F96DB-754B-844C-AAAF-A2D03250BB2A}"/>
              </a:ext>
            </a:extLst>
          </p:cNvPr>
          <p:cNvSpPr>
            <a:spLocks noGrp="1"/>
          </p:cNvSpPr>
          <p:nvPr>
            <p:ph type="title"/>
          </p:nvPr>
        </p:nvSpPr>
        <p:spPr/>
        <p:txBody>
          <a:bodyPr/>
          <a:lstStyle/>
          <a:p>
            <a:r>
              <a:rPr lang="en-US" dirty="0"/>
              <a:t>Login</a:t>
            </a:r>
          </a:p>
        </p:txBody>
      </p:sp>
      <p:sp>
        <p:nvSpPr>
          <p:cNvPr id="3" name="Footer Placeholder 2">
            <a:extLst>
              <a:ext uri="{FF2B5EF4-FFF2-40B4-BE49-F238E27FC236}">
                <a16:creationId xmlns:a16="http://schemas.microsoft.com/office/drawing/2014/main" id="{254E98DB-F8D0-DA4C-B541-27403AF86DFE}"/>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B3A5F1E2-B611-9F49-9E00-EC2108DF661E}"/>
              </a:ext>
            </a:extLst>
          </p:cNvPr>
          <p:cNvSpPr>
            <a:spLocks noGrp="1"/>
          </p:cNvSpPr>
          <p:nvPr>
            <p:ph type="sldNum" sz="quarter" idx="11"/>
          </p:nvPr>
        </p:nvSpPr>
        <p:spPr/>
        <p:txBody>
          <a:bodyPr/>
          <a:lstStyle/>
          <a:p>
            <a:fld id="{8699F50C-BE38-4BD0-BA84-9B090E1F2B9B}" type="slidenum">
              <a:rPr lang="en-IN" smtClean="0"/>
              <a:pPr/>
              <a:t>16</a:t>
            </a:fld>
            <a:endParaRPr lang="en-IN" dirty="0"/>
          </a:p>
        </p:txBody>
      </p:sp>
      <p:sp>
        <p:nvSpPr>
          <p:cNvPr id="5" name="Text Placeholder 4">
            <a:extLst>
              <a:ext uri="{FF2B5EF4-FFF2-40B4-BE49-F238E27FC236}">
                <a16:creationId xmlns:a16="http://schemas.microsoft.com/office/drawing/2014/main" id="{8430D71A-488C-D042-94BB-EEF14024BC0B}"/>
              </a:ext>
            </a:extLst>
          </p:cNvPr>
          <p:cNvSpPr>
            <a:spLocks noGrp="1"/>
          </p:cNvSpPr>
          <p:nvPr>
            <p:ph type="body" sz="quarter" idx="12"/>
          </p:nvPr>
        </p:nvSpPr>
        <p:spPr>
          <a:xfrm>
            <a:off x="466270" y="1424594"/>
            <a:ext cx="3710957" cy="4630506"/>
          </a:xfrm>
        </p:spPr>
        <p:txBody>
          <a:bodyPr/>
          <a:lstStyle/>
          <a:p>
            <a:endParaRPr lang="en-US" sz="2200" dirty="0"/>
          </a:p>
          <a:p>
            <a:r>
              <a:rPr lang="en-US" sz="2200" dirty="0">
                <a:hlinkClick r:id="rId3"/>
              </a:rPr>
              <a:t>https://app.kpifire.com/</a:t>
            </a:r>
            <a:endParaRPr lang="en-US" sz="2200" dirty="0"/>
          </a:p>
          <a:p>
            <a:endParaRPr lang="en-US" sz="1000" dirty="0">
              <a:highlight>
                <a:srgbClr val="FFFF00"/>
              </a:highlight>
            </a:endParaRPr>
          </a:p>
          <a:p>
            <a:r>
              <a:rPr lang="en-US" sz="2200" dirty="0"/>
              <a:t>Please look for an email from KPI Fire.</a:t>
            </a:r>
          </a:p>
          <a:p>
            <a:endParaRPr lang="en-US" sz="1000" dirty="0"/>
          </a:p>
          <a:p>
            <a:r>
              <a:rPr lang="en-US" sz="2200" dirty="0"/>
              <a:t>You </a:t>
            </a:r>
            <a:r>
              <a:rPr lang="en-US" sz="2200" u="sng" dirty="0"/>
              <a:t>MUST</a:t>
            </a:r>
            <a:r>
              <a:rPr lang="en-US" sz="2200" dirty="0"/>
              <a:t> click the link in this first email to activate your account.</a:t>
            </a:r>
          </a:p>
          <a:p>
            <a:endParaRPr lang="en-US" sz="1000" dirty="0"/>
          </a:p>
          <a:p>
            <a:r>
              <a:rPr lang="en-US" sz="2200" dirty="0"/>
              <a:t>Note: using the forgot password link may not work if you do not click the link in the initial invite. </a:t>
            </a:r>
          </a:p>
        </p:txBody>
      </p:sp>
      <p:pic>
        <p:nvPicPr>
          <p:cNvPr id="4098" name="Picture 2">
            <a:extLst>
              <a:ext uri="{FF2B5EF4-FFF2-40B4-BE49-F238E27FC236}">
                <a16:creationId xmlns:a16="http://schemas.microsoft.com/office/drawing/2014/main" id="{C782E6DC-75C3-5741-BFE2-4E0380BAE6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7227" y="1195891"/>
            <a:ext cx="6969743" cy="508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897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4A7B2A-D233-9949-B8C0-149D722B36F2}"/>
              </a:ext>
            </a:extLst>
          </p:cNvPr>
          <p:cNvSpPr>
            <a:spLocks noGrp="1"/>
          </p:cNvSpPr>
          <p:nvPr>
            <p:ph type="title"/>
          </p:nvPr>
        </p:nvSpPr>
        <p:spPr/>
        <p:txBody>
          <a:bodyPr>
            <a:normAutofit/>
          </a:bodyPr>
          <a:lstStyle/>
          <a:p>
            <a:r>
              <a:rPr lang="en-US" dirty="0"/>
              <a:t>Get Started - Creating a project</a:t>
            </a:r>
          </a:p>
        </p:txBody>
      </p:sp>
      <p:sp>
        <p:nvSpPr>
          <p:cNvPr id="4" name="Footer Placeholder 3">
            <a:extLst>
              <a:ext uri="{FF2B5EF4-FFF2-40B4-BE49-F238E27FC236}">
                <a16:creationId xmlns:a16="http://schemas.microsoft.com/office/drawing/2014/main" id="{15429381-8A96-C747-8A36-C769120CCF8B}"/>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1471A889-3AD0-CD48-BDAC-14AAC43AF442}"/>
              </a:ext>
            </a:extLst>
          </p:cNvPr>
          <p:cNvSpPr>
            <a:spLocks noGrp="1"/>
          </p:cNvSpPr>
          <p:nvPr>
            <p:ph type="sldNum" sz="quarter" idx="11"/>
          </p:nvPr>
        </p:nvSpPr>
        <p:spPr/>
        <p:txBody>
          <a:bodyPr/>
          <a:lstStyle/>
          <a:p>
            <a:fld id="{8699F50C-BE38-4BD0-BA84-9B090E1F2B9B}" type="slidenum">
              <a:rPr lang="en-IN" smtClean="0"/>
              <a:t>17</a:t>
            </a:fld>
            <a:endParaRPr lang="en-IN" dirty="0"/>
          </a:p>
        </p:txBody>
      </p:sp>
      <p:sp>
        <p:nvSpPr>
          <p:cNvPr id="7" name="Text Placeholder 6">
            <a:extLst>
              <a:ext uri="{FF2B5EF4-FFF2-40B4-BE49-F238E27FC236}">
                <a16:creationId xmlns:a16="http://schemas.microsoft.com/office/drawing/2014/main" id="{83092096-1608-B04A-B58F-E3C6C67AEA0E}"/>
              </a:ext>
            </a:extLst>
          </p:cNvPr>
          <p:cNvSpPr>
            <a:spLocks noGrp="1"/>
          </p:cNvSpPr>
          <p:nvPr>
            <p:ph type="body" sz="quarter" idx="12"/>
          </p:nvPr>
        </p:nvSpPr>
        <p:spPr>
          <a:xfrm>
            <a:off x="1026695" y="1844842"/>
            <a:ext cx="10173118" cy="4324183"/>
          </a:xfrm>
        </p:spPr>
        <p:txBody>
          <a:bodyPr/>
          <a:lstStyle/>
          <a:p>
            <a:pPr>
              <a:buFont typeface="Wingdings" pitchFamily="2" charset="2"/>
              <a:buChar char="q"/>
            </a:pPr>
            <a:r>
              <a:rPr lang="en-US" dirty="0"/>
              <a:t>   What is a Project</a:t>
            </a:r>
          </a:p>
          <a:p>
            <a:pPr>
              <a:buFont typeface="Wingdings" pitchFamily="2" charset="2"/>
              <a:buChar char="q"/>
            </a:pPr>
            <a:r>
              <a:rPr lang="en-US" dirty="0"/>
              <a:t>   Types of Projects</a:t>
            </a:r>
          </a:p>
          <a:p>
            <a:pPr>
              <a:buFont typeface="Wingdings" pitchFamily="2" charset="2"/>
              <a:buChar char="q"/>
            </a:pPr>
            <a:r>
              <a:rPr lang="en-US" dirty="0"/>
              <a:t>   Project Status (Idea, Active, Control, Complete)</a:t>
            </a:r>
          </a:p>
          <a:p>
            <a:pPr>
              <a:buFont typeface="Wingdings" pitchFamily="2" charset="2"/>
              <a:buChar char="q"/>
            </a:pPr>
            <a:r>
              <a:rPr lang="en-US" dirty="0"/>
              <a:t>   Project Team Roles (Leader, Sponsor)</a:t>
            </a:r>
          </a:p>
          <a:p>
            <a:pPr>
              <a:buFont typeface="Wingdings" pitchFamily="2" charset="2"/>
              <a:buChar char="q"/>
            </a:pPr>
            <a:r>
              <a:rPr lang="en-US" dirty="0"/>
              <a:t>   Project Workflows (DMAIC, PDCA, PMBOK, QW,)</a:t>
            </a:r>
          </a:p>
          <a:p>
            <a:pPr>
              <a:buFont typeface="Wingdings" pitchFamily="2" charset="2"/>
              <a:buChar char="q"/>
            </a:pPr>
            <a:r>
              <a:rPr lang="en-US" dirty="0"/>
              <a:t>   Project Tasks &amp; Task Groups</a:t>
            </a:r>
          </a:p>
          <a:p>
            <a:pPr>
              <a:buFont typeface="Wingdings" pitchFamily="2" charset="2"/>
              <a:buChar char="q"/>
            </a:pPr>
            <a:r>
              <a:rPr lang="en-US" dirty="0"/>
              <a:t>   Project Benefits</a:t>
            </a:r>
          </a:p>
          <a:p>
            <a:pPr>
              <a:buFont typeface="Wingdings" pitchFamily="2" charset="2"/>
              <a:buChar char="q"/>
            </a:pPr>
            <a:r>
              <a:rPr lang="en-US" dirty="0"/>
              <a:t>   Project Review</a:t>
            </a:r>
          </a:p>
        </p:txBody>
      </p:sp>
    </p:spTree>
    <p:extLst>
      <p:ext uri="{BB962C8B-B14F-4D97-AF65-F5344CB8AC3E}">
        <p14:creationId xmlns:p14="http://schemas.microsoft.com/office/powerpoint/2010/main" val="1242016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6A86-EE24-434F-A10C-F141BDC57E5E}"/>
              </a:ext>
            </a:extLst>
          </p:cNvPr>
          <p:cNvSpPr>
            <a:spLocks noGrp="1"/>
          </p:cNvSpPr>
          <p:nvPr>
            <p:ph type="title"/>
          </p:nvPr>
        </p:nvSpPr>
        <p:spPr>
          <a:xfrm>
            <a:off x="338530" y="1849644"/>
            <a:ext cx="11548668" cy="2011155"/>
          </a:xfrm>
        </p:spPr>
        <p:txBody>
          <a:bodyPr>
            <a:normAutofit/>
          </a:bodyPr>
          <a:lstStyle/>
          <a:p>
            <a:pPr algn="ctr"/>
            <a:r>
              <a:rPr lang="en-US" dirty="0">
                <a:solidFill>
                  <a:schemeClr val="tx2">
                    <a:lumMod val="25000"/>
                  </a:schemeClr>
                </a:solidFill>
              </a:rPr>
              <a:t>A goal without a plan is just a </a:t>
            </a:r>
            <a:r>
              <a:rPr lang="en-US" u="sng" dirty="0">
                <a:solidFill>
                  <a:schemeClr val="tx2">
                    <a:lumMod val="25000"/>
                  </a:schemeClr>
                </a:solidFill>
              </a:rPr>
              <a:t>wish</a:t>
            </a:r>
            <a:r>
              <a:rPr lang="en-US" dirty="0">
                <a:solidFill>
                  <a:schemeClr val="tx2">
                    <a:lumMod val="25000"/>
                  </a:schemeClr>
                </a:solidFill>
              </a:rPr>
              <a:t>.</a:t>
            </a:r>
            <a:br>
              <a:rPr lang="en-US" u="sng" dirty="0"/>
            </a:br>
            <a:endParaRPr lang="en-US" sz="2200" u="sng" dirty="0">
              <a:solidFill>
                <a:schemeClr val="tx1"/>
              </a:solidFill>
            </a:endParaRPr>
          </a:p>
        </p:txBody>
      </p:sp>
      <p:sp>
        <p:nvSpPr>
          <p:cNvPr id="3" name="Footer Placeholder 2">
            <a:extLst>
              <a:ext uri="{FF2B5EF4-FFF2-40B4-BE49-F238E27FC236}">
                <a16:creationId xmlns:a16="http://schemas.microsoft.com/office/drawing/2014/main" id="{1E3E2F9A-3AEC-CC4E-AE7A-63C0E6735F1B}"/>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7F8BAFCE-D727-3343-B784-9B86797A879C}"/>
              </a:ext>
            </a:extLst>
          </p:cNvPr>
          <p:cNvSpPr>
            <a:spLocks noGrp="1"/>
          </p:cNvSpPr>
          <p:nvPr>
            <p:ph type="sldNum" sz="quarter" idx="11"/>
          </p:nvPr>
        </p:nvSpPr>
        <p:spPr/>
        <p:txBody>
          <a:bodyPr/>
          <a:lstStyle/>
          <a:p>
            <a:fld id="{8699F50C-BE38-4BD0-BA84-9B090E1F2B9B}" type="slidenum">
              <a:rPr lang="en-IN" smtClean="0"/>
              <a:pPr/>
              <a:t>18</a:t>
            </a:fld>
            <a:endParaRPr lang="en-IN" dirty="0"/>
          </a:p>
        </p:txBody>
      </p:sp>
      <p:sp>
        <p:nvSpPr>
          <p:cNvPr id="7" name="Title 1">
            <a:extLst>
              <a:ext uri="{FF2B5EF4-FFF2-40B4-BE49-F238E27FC236}">
                <a16:creationId xmlns:a16="http://schemas.microsoft.com/office/drawing/2014/main" id="{00476B5C-A478-1149-BF84-9E72C286D693}"/>
              </a:ext>
            </a:extLst>
          </p:cNvPr>
          <p:cNvSpPr txBox="1">
            <a:spLocks/>
          </p:cNvSpPr>
          <p:nvPr/>
        </p:nvSpPr>
        <p:spPr>
          <a:xfrm>
            <a:off x="506116" y="3725335"/>
            <a:ext cx="11179768" cy="961013"/>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400" b="1" kern="1200">
                <a:solidFill>
                  <a:schemeClr val="accent1"/>
                </a:solidFill>
                <a:latin typeface="Calibri" panose="020F0502020204030204" pitchFamily="34" charset="0"/>
                <a:ea typeface="+mj-ea"/>
                <a:cs typeface="+mj-cs"/>
              </a:defRPr>
            </a:lvl1pPr>
          </a:lstStyle>
          <a:p>
            <a:pPr algn="ctr"/>
            <a:r>
              <a:rPr lang="en-US" sz="2800" dirty="0">
                <a:solidFill>
                  <a:srgbClr val="FA2502"/>
                </a:solidFill>
              </a:rPr>
              <a:t>A goal with a plan is a </a:t>
            </a:r>
            <a:r>
              <a:rPr lang="en-US" sz="2800" u="sng" dirty="0">
                <a:solidFill>
                  <a:srgbClr val="FA2502"/>
                </a:solidFill>
              </a:rPr>
              <a:t>project</a:t>
            </a:r>
            <a:r>
              <a:rPr lang="en-US" sz="2800" dirty="0">
                <a:solidFill>
                  <a:srgbClr val="FA2502"/>
                </a:solidFill>
              </a:rPr>
              <a:t>.</a:t>
            </a:r>
            <a:br>
              <a:rPr lang="en-US" sz="2800" dirty="0">
                <a:solidFill>
                  <a:srgbClr val="FA2502"/>
                </a:solidFill>
              </a:rPr>
            </a:br>
            <a:endParaRPr lang="en-US" sz="2800" dirty="0">
              <a:solidFill>
                <a:srgbClr val="FA2502"/>
              </a:solidFill>
            </a:endParaRPr>
          </a:p>
        </p:txBody>
      </p:sp>
    </p:spTree>
    <p:extLst>
      <p:ext uri="{BB962C8B-B14F-4D97-AF65-F5344CB8AC3E}">
        <p14:creationId xmlns:p14="http://schemas.microsoft.com/office/powerpoint/2010/main" val="228870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5DC51D-0D68-7B40-ABFF-0A5DEDA297B2}"/>
              </a:ext>
            </a:extLst>
          </p:cNvPr>
          <p:cNvSpPr>
            <a:spLocks noGrp="1"/>
          </p:cNvSpPr>
          <p:nvPr>
            <p:ph type="title"/>
          </p:nvPr>
        </p:nvSpPr>
        <p:spPr/>
        <p:txBody>
          <a:bodyPr/>
          <a:lstStyle/>
          <a:p>
            <a:r>
              <a:rPr lang="en-US" dirty="0"/>
              <a:t>What is a Project?</a:t>
            </a:r>
          </a:p>
        </p:txBody>
      </p:sp>
      <p:sp>
        <p:nvSpPr>
          <p:cNvPr id="4" name="Text Placeholder 3">
            <a:extLst>
              <a:ext uri="{FF2B5EF4-FFF2-40B4-BE49-F238E27FC236}">
                <a16:creationId xmlns:a16="http://schemas.microsoft.com/office/drawing/2014/main" id="{8E5C0659-9AF5-B249-BAC9-F4ABB4C13E66}"/>
              </a:ext>
            </a:extLst>
          </p:cNvPr>
          <p:cNvSpPr>
            <a:spLocks noGrp="1"/>
          </p:cNvSpPr>
          <p:nvPr>
            <p:ph type="body" sz="quarter" idx="12"/>
          </p:nvPr>
        </p:nvSpPr>
        <p:spPr>
          <a:xfrm>
            <a:off x="518678" y="1732548"/>
            <a:ext cx="10800528" cy="4623802"/>
          </a:xfrm>
        </p:spPr>
        <p:txBody>
          <a:bodyPr/>
          <a:lstStyle/>
          <a:p>
            <a:r>
              <a:rPr lang="en-US" dirty="0"/>
              <a:t>A temporary endeavor designed to achieve a specific outcome.</a:t>
            </a:r>
            <a:endParaRPr lang="en-US" sz="2200" dirty="0"/>
          </a:p>
          <a:p>
            <a:pPr lvl="1"/>
            <a:r>
              <a:rPr lang="en-US" sz="2200" dirty="0"/>
              <a:t>“</a:t>
            </a:r>
            <a:r>
              <a:rPr lang="en-US" sz="2200" i="1" dirty="0"/>
              <a:t>For the strategy to become a reality, it must be converted into the packets of work we call projects. Projects are the temporary initiatives that companies put into place alongside their ongoing operations to achieve specific goals. They are clearly defined </a:t>
            </a:r>
            <a:r>
              <a:rPr lang="en-US" sz="2200" b="1" i="1" dirty="0"/>
              <a:t>packages of work </a:t>
            </a:r>
            <a:r>
              <a:rPr lang="en-US" sz="2200" i="1" dirty="0"/>
              <a:t>bound by deadlines and endowed with resources including budgets, people and facilities.”  - Executing your Strategy. Morgan, Levitt, Malek</a:t>
            </a:r>
          </a:p>
          <a:p>
            <a:pPr lvl="1"/>
            <a:endParaRPr lang="en-US" sz="2200" i="1" dirty="0"/>
          </a:p>
          <a:p>
            <a:pPr lvl="1"/>
            <a:r>
              <a:rPr lang="en-US" sz="2200" dirty="0"/>
              <a:t>“</a:t>
            </a:r>
            <a:r>
              <a:rPr lang="en-US" sz="2200" i="1" dirty="0"/>
              <a:t>Any temporary endeavor with a definite beginning and end.” </a:t>
            </a:r>
            <a:r>
              <a:rPr lang="en-US" sz="2200" dirty="0"/>
              <a:t>– Project Management Institute</a:t>
            </a:r>
          </a:p>
          <a:p>
            <a:pPr lvl="1"/>
            <a:endParaRPr lang="en-US" sz="2200" dirty="0"/>
          </a:p>
          <a:p>
            <a:pPr lvl="1"/>
            <a:r>
              <a:rPr lang="en-US" sz="2200" dirty="0"/>
              <a:t>“</a:t>
            </a:r>
            <a:r>
              <a:rPr lang="en-US" sz="2200" i="1" dirty="0"/>
              <a:t>Anything that requires more than 2 tasks to complete.</a:t>
            </a:r>
            <a:r>
              <a:rPr lang="en-US" sz="2200" dirty="0"/>
              <a:t>” – David Allen, Productivity Author, </a:t>
            </a:r>
            <a:r>
              <a:rPr lang="en-US" sz="2200" i="1" dirty="0"/>
              <a:t>Getting Things Done (GDI)</a:t>
            </a:r>
          </a:p>
          <a:p>
            <a:pPr marL="0" indent="0">
              <a:buNone/>
            </a:pPr>
            <a:endParaRPr lang="en-US" dirty="0"/>
          </a:p>
          <a:p>
            <a:pPr marL="0" indent="0">
              <a:buNone/>
            </a:pPr>
            <a:br>
              <a:rPr lang="en-US" dirty="0"/>
            </a:br>
            <a:endParaRPr lang="en-US" dirty="0"/>
          </a:p>
        </p:txBody>
      </p:sp>
      <p:sp>
        <p:nvSpPr>
          <p:cNvPr id="2" name="Footer Placeholder 1">
            <a:extLst>
              <a:ext uri="{FF2B5EF4-FFF2-40B4-BE49-F238E27FC236}">
                <a16:creationId xmlns:a16="http://schemas.microsoft.com/office/drawing/2014/main" id="{443D8A25-6974-C84E-B57B-D7F58496CDA6}"/>
              </a:ext>
            </a:extLst>
          </p:cNvPr>
          <p:cNvSpPr>
            <a:spLocks noGrp="1"/>
          </p:cNvSpPr>
          <p:nvPr>
            <p:ph type="ftr" sz="quarter" idx="10"/>
          </p:nvPr>
        </p:nvSpPr>
        <p:spPr/>
        <p:txBody>
          <a:bodyPr/>
          <a:lstStyle/>
          <a:p>
            <a:r>
              <a:rPr lang="en-US">
                <a:solidFill>
                  <a:schemeClr val="bg1">
                    <a:lumMod val="50000"/>
                  </a:schemeClr>
                </a:solidFill>
                <a:latin typeface="Calibri" panose="020F0502020204030204" pitchFamily="34" charset="0"/>
                <a:sym typeface="Symbol"/>
              </a:rPr>
              <a:t> 2021 KPI Fire</a:t>
            </a:r>
            <a:endParaRPr lang="en-US" dirty="0">
              <a:solidFill>
                <a:schemeClr val="bg1">
                  <a:lumMod val="50000"/>
                </a:schemeClr>
              </a:solidFill>
              <a:latin typeface="Calibri" panose="020F0502020204030204" pitchFamily="34" charset="0"/>
            </a:endParaRPr>
          </a:p>
        </p:txBody>
      </p:sp>
      <p:sp>
        <p:nvSpPr>
          <p:cNvPr id="5" name="Slide Number Placeholder 4">
            <a:extLst>
              <a:ext uri="{FF2B5EF4-FFF2-40B4-BE49-F238E27FC236}">
                <a16:creationId xmlns:a16="http://schemas.microsoft.com/office/drawing/2014/main" id="{9A10BC28-7A30-A447-9553-A8A0429789C4}"/>
              </a:ext>
            </a:extLst>
          </p:cNvPr>
          <p:cNvSpPr>
            <a:spLocks noGrp="1"/>
          </p:cNvSpPr>
          <p:nvPr>
            <p:ph type="sldNum" sz="quarter" idx="11"/>
          </p:nvPr>
        </p:nvSpPr>
        <p:spPr/>
        <p:txBody>
          <a:bodyPr/>
          <a:lstStyle/>
          <a:p>
            <a:fld id="{8699F50C-BE38-4BD0-BA84-9B090E1F2B9B}" type="slidenum">
              <a:rPr lang="en-IN" smtClean="0">
                <a:solidFill>
                  <a:schemeClr val="bg1">
                    <a:lumMod val="50000"/>
                  </a:schemeClr>
                </a:solidFill>
              </a:rPr>
              <a:pPr/>
              <a:t>19</a:t>
            </a:fld>
            <a:endParaRPr lang="en-IN" dirty="0">
              <a:solidFill>
                <a:schemeClr val="bg1">
                  <a:lumMod val="50000"/>
                </a:schemeClr>
              </a:solidFill>
            </a:endParaRPr>
          </a:p>
        </p:txBody>
      </p:sp>
    </p:spTree>
    <p:extLst>
      <p:ext uri="{BB962C8B-B14F-4D97-AF65-F5344CB8AC3E}">
        <p14:creationId xmlns:p14="http://schemas.microsoft.com/office/powerpoint/2010/main" val="2473886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05DA841-874E-DC42-8ACA-A44159FE33E6}"/>
              </a:ext>
            </a:extLst>
          </p:cNvPr>
          <p:cNvSpPr>
            <a:spLocks noGrp="1"/>
          </p:cNvSpPr>
          <p:nvPr>
            <p:ph type="ftr" sz="quarter" idx="10"/>
          </p:nvPr>
        </p:nvSpPr>
        <p:spPr/>
        <p:txBody>
          <a:bodyPr/>
          <a:lstStyle/>
          <a:p>
            <a:r>
              <a:rPr lang="en-US">
                <a:solidFill>
                  <a:schemeClr val="bg1">
                    <a:lumMod val="65000"/>
                  </a:schemeClr>
                </a:solidFill>
                <a:latin typeface="Calibri" panose="020F0502020204030204" pitchFamily="34" charset="0"/>
                <a:sym typeface="Symbol"/>
              </a:rPr>
              <a:t> 2021 KPI Fire</a:t>
            </a:r>
            <a:endParaRPr lang="en-US" dirty="0">
              <a:solidFill>
                <a:schemeClr val="bg1">
                  <a:lumMod val="65000"/>
                </a:schemeClr>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BEEE29A3-86FE-B14A-A2A7-6350AA20C426}"/>
              </a:ext>
            </a:extLst>
          </p:cNvPr>
          <p:cNvSpPr>
            <a:spLocks noGrp="1"/>
          </p:cNvSpPr>
          <p:nvPr>
            <p:ph type="sldNum" sz="quarter" idx="11"/>
          </p:nvPr>
        </p:nvSpPr>
        <p:spPr/>
        <p:txBody>
          <a:bodyPr/>
          <a:lstStyle/>
          <a:p>
            <a:fld id="{8699F50C-BE38-4BD0-BA84-9B090E1F2B9B}" type="slidenum">
              <a:rPr lang="en-IN" smtClean="0">
                <a:solidFill>
                  <a:schemeClr val="bg1">
                    <a:lumMod val="65000"/>
                  </a:schemeClr>
                </a:solidFill>
              </a:rPr>
              <a:pPr/>
              <a:t>2</a:t>
            </a:fld>
            <a:endParaRPr lang="en-IN" dirty="0">
              <a:solidFill>
                <a:schemeClr val="bg1">
                  <a:lumMod val="65000"/>
                </a:schemeClr>
              </a:solidFill>
            </a:endParaRPr>
          </a:p>
        </p:txBody>
      </p:sp>
      <p:pic>
        <p:nvPicPr>
          <p:cNvPr id="7" name="Picture 6" descr="Diagram&#10;&#10;Description automatically generated">
            <a:extLst>
              <a:ext uri="{FF2B5EF4-FFF2-40B4-BE49-F238E27FC236}">
                <a16:creationId xmlns:a16="http://schemas.microsoft.com/office/drawing/2014/main" id="{A5873BC5-8650-0849-B6A6-DE29EC363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473" y="319087"/>
            <a:ext cx="9777053" cy="6219825"/>
          </a:xfrm>
          <a:prstGeom prst="rect">
            <a:avLst/>
          </a:prstGeom>
        </p:spPr>
      </p:pic>
    </p:spTree>
    <p:extLst>
      <p:ext uri="{BB962C8B-B14F-4D97-AF65-F5344CB8AC3E}">
        <p14:creationId xmlns:p14="http://schemas.microsoft.com/office/powerpoint/2010/main" val="2007055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755D4-BDD8-3A4D-903B-81C48EB46E6F}"/>
              </a:ext>
            </a:extLst>
          </p:cNvPr>
          <p:cNvSpPr>
            <a:spLocks noGrp="1"/>
          </p:cNvSpPr>
          <p:nvPr>
            <p:ph type="title"/>
          </p:nvPr>
        </p:nvSpPr>
        <p:spPr/>
        <p:txBody>
          <a:bodyPr>
            <a:normAutofit/>
          </a:bodyPr>
          <a:lstStyle/>
          <a:p>
            <a:r>
              <a:rPr lang="en-US" dirty="0"/>
              <a:t>Which Projects Belong in KPI Fire?</a:t>
            </a:r>
          </a:p>
        </p:txBody>
      </p:sp>
      <p:sp>
        <p:nvSpPr>
          <p:cNvPr id="3" name="Footer Placeholder 2">
            <a:extLst>
              <a:ext uri="{FF2B5EF4-FFF2-40B4-BE49-F238E27FC236}">
                <a16:creationId xmlns:a16="http://schemas.microsoft.com/office/drawing/2014/main" id="{3F16E975-D347-AE4F-95D4-6F321AC3B2D3}"/>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63ED6393-AE89-A44F-9E49-6577D04E909F}"/>
              </a:ext>
            </a:extLst>
          </p:cNvPr>
          <p:cNvSpPr>
            <a:spLocks noGrp="1"/>
          </p:cNvSpPr>
          <p:nvPr>
            <p:ph type="sldNum" sz="quarter" idx="11"/>
          </p:nvPr>
        </p:nvSpPr>
        <p:spPr/>
        <p:txBody>
          <a:bodyPr/>
          <a:lstStyle/>
          <a:p>
            <a:fld id="{8699F50C-BE38-4BD0-BA84-9B090E1F2B9B}" type="slidenum">
              <a:rPr lang="en-IN" smtClean="0"/>
              <a:pPr/>
              <a:t>20</a:t>
            </a:fld>
            <a:endParaRPr lang="en-IN" dirty="0"/>
          </a:p>
        </p:txBody>
      </p:sp>
      <p:sp>
        <p:nvSpPr>
          <p:cNvPr id="5" name="Text Placeholder 4">
            <a:extLst>
              <a:ext uri="{FF2B5EF4-FFF2-40B4-BE49-F238E27FC236}">
                <a16:creationId xmlns:a16="http://schemas.microsoft.com/office/drawing/2014/main" id="{A4786635-FA78-2647-A461-9B840C2C854F}"/>
              </a:ext>
            </a:extLst>
          </p:cNvPr>
          <p:cNvSpPr>
            <a:spLocks noGrp="1"/>
          </p:cNvSpPr>
          <p:nvPr>
            <p:ph type="body" sz="quarter" idx="12"/>
          </p:nvPr>
        </p:nvSpPr>
        <p:spPr>
          <a:xfrm>
            <a:off x="518678" y="1727200"/>
            <a:ext cx="11063722" cy="4629149"/>
          </a:xfrm>
        </p:spPr>
        <p:txBody>
          <a:bodyPr/>
          <a:lstStyle/>
          <a:p>
            <a:r>
              <a:rPr lang="en-US" dirty="0"/>
              <a:t>Any project that meets the following criteria should be added to KPI Fire:</a:t>
            </a:r>
          </a:p>
          <a:p>
            <a:pPr lvl="1"/>
            <a:r>
              <a:rPr lang="en-US" dirty="0">
                <a:solidFill>
                  <a:srgbClr val="70C0EF"/>
                </a:solidFill>
              </a:rPr>
              <a:t>&lt;Company Specific&gt;</a:t>
            </a:r>
          </a:p>
          <a:p>
            <a:r>
              <a:rPr lang="en-US" dirty="0"/>
              <a:t>When do we combine projects?</a:t>
            </a:r>
          </a:p>
          <a:p>
            <a:r>
              <a:rPr lang="en-US" dirty="0"/>
              <a:t>When do we split projects?</a:t>
            </a:r>
          </a:p>
          <a:p>
            <a:r>
              <a:rPr lang="en-US" dirty="0"/>
              <a:t>When should you NOT create a project? </a:t>
            </a:r>
          </a:p>
          <a:p>
            <a:endParaRPr lang="en-US" dirty="0"/>
          </a:p>
          <a:p>
            <a:r>
              <a:rPr lang="en-US" dirty="0"/>
              <a:t>Project Examples:</a:t>
            </a:r>
          </a:p>
          <a:p>
            <a:pPr lvl="1"/>
            <a:r>
              <a:rPr lang="en-US" dirty="0"/>
              <a:t>Strategic Projects, BSC Projects</a:t>
            </a:r>
          </a:p>
          <a:p>
            <a:pPr lvl="1"/>
            <a:r>
              <a:rPr lang="en-US" dirty="0"/>
              <a:t>Capital Projects</a:t>
            </a:r>
          </a:p>
          <a:p>
            <a:pPr lvl="1"/>
            <a:r>
              <a:rPr lang="en-US" dirty="0"/>
              <a:t>Process Improvement Projects</a:t>
            </a:r>
          </a:p>
          <a:p>
            <a:pPr lvl="1"/>
            <a:r>
              <a:rPr lang="en-US" dirty="0"/>
              <a:t>Managing Daily Improvements</a:t>
            </a:r>
          </a:p>
          <a:p>
            <a:pPr marL="0" indent="0">
              <a:buNone/>
            </a:pPr>
            <a:endParaRPr lang="en-US" dirty="0"/>
          </a:p>
        </p:txBody>
      </p:sp>
    </p:spTree>
    <p:extLst>
      <p:ext uri="{BB962C8B-B14F-4D97-AF65-F5344CB8AC3E}">
        <p14:creationId xmlns:p14="http://schemas.microsoft.com/office/powerpoint/2010/main" val="2404486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755D4-BDD8-3A4D-903B-81C48EB46E6F}"/>
              </a:ext>
            </a:extLst>
          </p:cNvPr>
          <p:cNvSpPr>
            <a:spLocks noGrp="1"/>
          </p:cNvSpPr>
          <p:nvPr>
            <p:ph type="title"/>
          </p:nvPr>
        </p:nvSpPr>
        <p:spPr/>
        <p:txBody>
          <a:bodyPr>
            <a:normAutofit/>
          </a:bodyPr>
          <a:lstStyle/>
          <a:p>
            <a:r>
              <a:rPr lang="en-US" dirty="0"/>
              <a:t>Which Projects Belong in KPI Fire?</a:t>
            </a:r>
          </a:p>
        </p:txBody>
      </p:sp>
      <p:sp>
        <p:nvSpPr>
          <p:cNvPr id="3" name="Footer Placeholder 2">
            <a:extLst>
              <a:ext uri="{FF2B5EF4-FFF2-40B4-BE49-F238E27FC236}">
                <a16:creationId xmlns:a16="http://schemas.microsoft.com/office/drawing/2014/main" id="{3F16E975-D347-AE4F-95D4-6F321AC3B2D3}"/>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63ED6393-AE89-A44F-9E49-6577D04E909F}"/>
              </a:ext>
            </a:extLst>
          </p:cNvPr>
          <p:cNvSpPr>
            <a:spLocks noGrp="1"/>
          </p:cNvSpPr>
          <p:nvPr>
            <p:ph type="sldNum" sz="quarter" idx="11"/>
          </p:nvPr>
        </p:nvSpPr>
        <p:spPr/>
        <p:txBody>
          <a:bodyPr/>
          <a:lstStyle/>
          <a:p>
            <a:fld id="{8699F50C-BE38-4BD0-BA84-9B090E1F2B9B}" type="slidenum">
              <a:rPr lang="en-IN" smtClean="0"/>
              <a:pPr/>
              <a:t>21</a:t>
            </a:fld>
            <a:endParaRPr lang="en-IN" dirty="0"/>
          </a:p>
        </p:txBody>
      </p:sp>
      <p:sp>
        <p:nvSpPr>
          <p:cNvPr id="5" name="Text Placeholder 4">
            <a:extLst>
              <a:ext uri="{FF2B5EF4-FFF2-40B4-BE49-F238E27FC236}">
                <a16:creationId xmlns:a16="http://schemas.microsoft.com/office/drawing/2014/main" id="{A4786635-FA78-2647-A461-9B840C2C854F}"/>
              </a:ext>
            </a:extLst>
          </p:cNvPr>
          <p:cNvSpPr>
            <a:spLocks noGrp="1"/>
          </p:cNvSpPr>
          <p:nvPr>
            <p:ph type="body" sz="quarter" idx="12"/>
          </p:nvPr>
        </p:nvSpPr>
        <p:spPr>
          <a:xfrm>
            <a:off x="518678" y="1727200"/>
            <a:ext cx="11063722" cy="4629149"/>
          </a:xfrm>
        </p:spPr>
        <p:txBody>
          <a:bodyPr/>
          <a:lstStyle/>
          <a:p>
            <a:r>
              <a:rPr lang="en-US" dirty="0"/>
              <a:t>Key Criteria: Project must be a specific set of actions to improve a KPI.</a:t>
            </a:r>
          </a:p>
          <a:p>
            <a:pPr marL="0" indent="0">
              <a:buNone/>
            </a:pPr>
            <a:endParaRPr lang="en-US" dirty="0"/>
          </a:p>
        </p:txBody>
      </p:sp>
      <p:graphicFrame>
        <p:nvGraphicFramePr>
          <p:cNvPr id="7" name="Table 7">
            <a:extLst>
              <a:ext uri="{FF2B5EF4-FFF2-40B4-BE49-F238E27FC236}">
                <a16:creationId xmlns:a16="http://schemas.microsoft.com/office/drawing/2014/main" id="{DF21550D-2C2C-FF4C-BD7B-9470671E248A}"/>
              </a:ext>
            </a:extLst>
          </p:cNvPr>
          <p:cNvGraphicFramePr>
            <a:graphicFrameLocks noGrp="1"/>
          </p:cNvGraphicFramePr>
          <p:nvPr>
            <p:extLst>
              <p:ext uri="{D42A27DB-BD31-4B8C-83A1-F6EECF244321}">
                <p14:modId xmlns:p14="http://schemas.microsoft.com/office/powerpoint/2010/main" val="1607122648"/>
              </p:ext>
            </p:extLst>
          </p:nvPr>
        </p:nvGraphicFramePr>
        <p:xfrm>
          <a:off x="2472114" y="2705139"/>
          <a:ext cx="7247772" cy="3181275"/>
        </p:xfrm>
        <a:graphic>
          <a:graphicData uri="http://schemas.openxmlformats.org/drawingml/2006/table">
            <a:tbl>
              <a:tblPr firstRow="1" bandRow="1"/>
              <a:tblGrid>
                <a:gridCol w="4429595">
                  <a:extLst>
                    <a:ext uri="{9D8B030D-6E8A-4147-A177-3AD203B41FA5}">
                      <a16:colId xmlns:a16="http://schemas.microsoft.com/office/drawing/2014/main" val="926580259"/>
                    </a:ext>
                  </a:extLst>
                </a:gridCol>
                <a:gridCol w="1440790">
                  <a:extLst>
                    <a:ext uri="{9D8B030D-6E8A-4147-A177-3AD203B41FA5}">
                      <a16:colId xmlns:a16="http://schemas.microsoft.com/office/drawing/2014/main" val="3150196658"/>
                    </a:ext>
                  </a:extLst>
                </a:gridCol>
                <a:gridCol w="1377387">
                  <a:extLst>
                    <a:ext uri="{9D8B030D-6E8A-4147-A177-3AD203B41FA5}">
                      <a16:colId xmlns:a16="http://schemas.microsoft.com/office/drawing/2014/main" val="565935222"/>
                    </a:ext>
                  </a:extLst>
                </a:gridCol>
              </a:tblGrid>
              <a:tr h="369027">
                <a:tc>
                  <a:txBody>
                    <a:bodyPr/>
                    <a:lstStyle/>
                    <a:p>
                      <a:pPr marL="0" algn="l" defTabSz="914400" rtl="0" eaLnBrk="1" latinLnBrk="0" hangingPunct="1"/>
                      <a:r>
                        <a:rPr lang="en-US" sz="1800" b="1" kern="1200" dirty="0">
                          <a:solidFill>
                            <a:schemeClr val="bg1"/>
                          </a:solidFill>
                          <a:latin typeface="+mn-lt"/>
                          <a:ea typeface="+mn-ea"/>
                          <a:cs typeface="+mn-cs"/>
                        </a:rPr>
                        <a:t>Type of Project</a:t>
                      </a:r>
                    </a:p>
                  </a:txBody>
                  <a:tcPr>
                    <a:solidFill>
                      <a:schemeClr val="bg2">
                        <a:lumMod val="50000"/>
                      </a:schemeClr>
                    </a:solidFill>
                  </a:tcPr>
                </a:tc>
                <a:tc>
                  <a:txBody>
                    <a:bodyPr/>
                    <a:lstStyle/>
                    <a:p>
                      <a:pPr marL="0" algn="l" defTabSz="914400" rtl="0" eaLnBrk="1" latinLnBrk="0" hangingPunct="1"/>
                      <a:r>
                        <a:rPr lang="en-US" sz="1800" b="1" kern="1200" dirty="0">
                          <a:solidFill>
                            <a:schemeClr val="bg1"/>
                          </a:solidFill>
                          <a:latin typeface="+mn-lt"/>
                          <a:ea typeface="+mn-ea"/>
                          <a:cs typeface="+mn-cs"/>
                        </a:rPr>
                        <a:t>Yes</a:t>
                      </a:r>
                    </a:p>
                  </a:txBody>
                  <a:tcPr>
                    <a:solidFill>
                      <a:schemeClr val="bg2">
                        <a:lumMod val="50000"/>
                      </a:schemeClr>
                    </a:solidFill>
                  </a:tcPr>
                </a:tc>
                <a:tc>
                  <a:txBody>
                    <a:bodyPr/>
                    <a:lstStyle/>
                    <a:p>
                      <a:pPr marL="0" algn="l" defTabSz="914400" rtl="0" eaLnBrk="1" latinLnBrk="0" hangingPunct="1"/>
                      <a:r>
                        <a:rPr lang="en-US" sz="1800" b="1" kern="1200" dirty="0">
                          <a:solidFill>
                            <a:schemeClr val="bg1"/>
                          </a:solidFill>
                          <a:latin typeface="+mn-lt"/>
                          <a:ea typeface="+mn-ea"/>
                          <a:cs typeface="+mn-cs"/>
                        </a:rPr>
                        <a:t>No</a:t>
                      </a:r>
                    </a:p>
                  </a:txBody>
                  <a:tcPr>
                    <a:solidFill>
                      <a:schemeClr val="bg2">
                        <a:lumMod val="50000"/>
                      </a:schemeClr>
                    </a:solidFill>
                  </a:tcPr>
                </a:tc>
                <a:extLst>
                  <a:ext uri="{0D108BD9-81ED-4DB2-BD59-A6C34878D82A}">
                    <a16:rowId xmlns:a16="http://schemas.microsoft.com/office/drawing/2014/main" val="3218105611"/>
                  </a:ext>
                </a:extLst>
              </a:tr>
              <a:tr h="601353">
                <a:tc>
                  <a:txBody>
                    <a:bodyPr/>
                    <a:lstStyle/>
                    <a:p>
                      <a:r>
                        <a:rPr lang="en-US" dirty="0"/>
                        <a:t>Process Improvement Projects</a:t>
                      </a:r>
                    </a:p>
                  </a:txBody>
                  <a:tcPr>
                    <a:solidFill>
                      <a:schemeClr val="tx2"/>
                    </a:solidFill>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43873525"/>
                  </a:ext>
                </a:extLst>
              </a:tr>
              <a:tr h="369027">
                <a:tc>
                  <a:txBody>
                    <a:bodyPr/>
                    <a:lstStyle/>
                    <a:p>
                      <a:r>
                        <a:rPr lang="en-US" dirty="0"/>
                        <a:t>Strategic Projects</a:t>
                      </a:r>
                    </a:p>
                  </a:txBody>
                  <a:tcPr>
                    <a:solidFill>
                      <a:schemeClr val="tx2"/>
                    </a:solidFill>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15092076"/>
                  </a:ext>
                </a:extLst>
              </a:tr>
              <a:tr h="350496">
                <a:tc>
                  <a:txBody>
                    <a:bodyPr/>
                    <a:lstStyle/>
                    <a:p>
                      <a:r>
                        <a:rPr lang="en-US" dirty="0"/>
                        <a:t>Balanced Scorecard</a:t>
                      </a:r>
                    </a:p>
                  </a:txBody>
                  <a:tcPr>
                    <a:solidFill>
                      <a:schemeClr val="tx2"/>
                    </a:solidFill>
                  </a:tcPr>
                </a:tc>
                <a:tc>
                  <a:txBody>
                    <a:bodyPr/>
                    <a:lstStyle/>
                    <a:p>
                      <a:endParaRPr lang="en-US"/>
                    </a:p>
                  </a:txBody>
                  <a:tcPr/>
                </a:tc>
                <a:tc>
                  <a:txBody>
                    <a:bodyPr/>
                    <a:lstStyle/>
                    <a:p>
                      <a:endParaRPr lang="en-US"/>
                    </a:p>
                  </a:txBody>
                  <a:tcPr/>
                </a:tc>
                <a:extLst>
                  <a:ext uri="{0D108BD9-81ED-4DB2-BD59-A6C34878D82A}">
                    <a16:rowId xmlns:a16="http://schemas.microsoft.com/office/drawing/2014/main" val="3306856919"/>
                  </a:ext>
                </a:extLst>
              </a:tr>
              <a:tr h="369027">
                <a:tc>
                  <a:txBody>
                    <a:bodyPr/>
                    <a:lstStyle/>
                    <a:p>
                      <a:r>
                        <a:rPr lang="en-US" dirty="0"/>
                        <a:t>Capital Projects</a:t>
                      </a:r>
                    </a:p>
                  </a:txBody>
                  <a:tcPr>
                    <a:solidFill>
                      <a:schemeClr val="tx2"/>
                    </a:solidFill>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860411811"/>
                  </a:ext>
                </a:extLst>
              </a:tr>
              <a:tr h="369027">
                <a:tc>
                  <a:txBody>
                    <a:bodyPr/>
                    <a:lstStyle/>
                    <a:p>
                      <a:r>
                        <a:rPr lang="en-US" dirty="0"/>
                        <a:t>Research &amp; Development</a:t>
                      </a:r>
                    </a:p>
                  </a:txBody>
                  <a:tcPr>
                    <a:solidFill>
                      <a:schemeClr val="tx2"/>
                    </a:solidFill>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563546587"/>
                  </a:ext>
                </a:extLst>
              </a:tr>
              <a:tr h="369027">
                <a:tc>
                  <a:txBody>
                    <a:bodyPr/>
                    <a:lstStyle/>
                    <a:p>
                      <a:r>
                        <a:rPr lang="en-US" dirty="0"/>
                        <a:t>Product/ Service Delivery</a:t>
                      </a:r>
                    </a:p>
                  </a:txBody>
                  <a:tcPr>
                    <a:solidFill>
                      <a:schemeClr val="tx2"/>
                    </a:solidFill>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227731980"/>
                  </a:ext>
                </a:extLst>
              </a:tr>
              <a:tr h="369027">
                <a:tc>
                  <a:txBody>
                    <a:bodyPr/>
                    <a:lstStyle/>
                    <a:p>
                      <a:r>
                        <a:rPr lang="en-US" dirty="0"/>
                        <a:t>Personal Projects (ex Build a Tree House)</a:t>
                      </a:r>
                    </a:p>
                  </a:txBody>
                  <a:tcPr>
                    <a:solidFill>
                      <a:schemeClr val="tx2"/>
                    </a:solidFill>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92362809"/>
                  </a:ext>
                </a:extLst>
              </a:tr>
            </a:tbl>
          </a:graphicData>
        </a:graphic>
      </p:graphicFrame>
      <p:pic>
        <p:nvPicPr>
          <p:cNvPr id="14" name="Picture 13" descr="Icon&#10;&#10;Description automatically generated">
            <a:extLst>
              <a:ext uri="{FF2B5EF4-FFF2-40B4-BE49-F238E27FC236}">
                <a16:creationId xmlns:a16="http://schemas.microsoft.com/office/drawing/2014/main" id="{586C082E-BB9C-B047-B7D0-7A8BFAB33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6254" y="5558743"/>
            <a:ext cx="313099" cy="304521"/>
          </a:xfrm>
          <a:prstGeom prst="rect">
            <a:avLst/>
          </a:prstGeom>
        </p:spPr>
      </p:pic>
      <p:pic>
        <p:nvPicPr>
          <p:cNvPr id="15" name="Picture 14" descr="Icon&#10;&#10;Description automatically generated">
            <a:extLst>
              <a:ext uri="{FF2B5EF4-FFF2-40B4-BE49-F238E27FC236}">
                <a16:creationId xmlns:a16="http://schemas.microsoft.com/office/drawing/2014/main" id="{D10FBE72-B6CE-6C4E-ACCE-8F64906D3F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7615" y="3197507"/>
            <a:ext cx="308998" cy="304520"/>
          </a:xfrm>
          <a:prstGeom prst="rect">
            <a:avLst/>
          </a:prstGeom>
        </p:spPr>
      </p:pic>
      <p:pic>
        <p:nvPicPr>
          <p:cNvPr id="16" name="Picture 15" descr="Icon&#10;&#10;Description automatically generated">
            <a:extLst>
              <a:ext uri="{FF2B5EF4-FFF2-40B4-BE49-F238E27FC236}">
                <a16:creationId xmlns:a16="http://schemas.microsoft.com/office/drawing/2014/main" id="{D3C1CE37-0B21-0F4B-8610-2BB795A883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5515" y="3717684"/>
            <a:ext cx="308998" cy="304520"/>
          </a:xfrm>
          <a:prstGeom prst="rect">
            <a:avLst/>
          </a:prstGeom>
        </p:spPr>
      </p:pic>
      <p:pic>
        <p:nvPicPr>
          <p:cNvPr id="17" name="Picture 16" descr="Icon&#10;&#10;Description automatically generated">
            <a:extLst>
              <a:ext uri="{FF2B5EF4-FFF2-40B4-BE49-F238E27FC236}">
                <a16:creationId xmlns:a16="http://schemas.microsoft.com/office/drawing/2014/main" id="{47ED2FF8-13A1-2F43-ADFE-8A5800D45F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5515" y="4085601"/>
            <a:ext cx="308998" cy="304520"/>
          </a:xfrm>
          <a:prstGeom prst="rect">
            <a:avLst/>
          </a:prstGeom>
        </p:spPr>
      </p:pic>
      <p:pic>
        <p:nvPicPr>
          <p:cNvPr id="18" name="Picture 17" descr="Icon&#10;&#10;Description automatically generated">
            <a:extLst>
              <a:ext uri="{FF2B5EF4-FFF2-40B4-BE49-F238E27FC236}">
                <a16:creationId xmlns:a16="http://schemas.microsoft.com/office/drawing/2014/main" id="{0D9AF95C-451A-1F40-B468-1B7D525CF4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5515" y="4455433"/>
            <a:ext cx="308998" cy="304520"/>
          </a:xfrm>
          <a:prstGeom prst="rect">
            <a:avLst/>
          </a:prstGeom>
        </p:spPr>
      </p:pic>
      <p:pic>
        <p:nvPicPr>
          <p:cNvPr id="19" name="Picture 18" descr="Icon&#10;&#10;Description automatically generated">
            <a:extLst>
              <a:ext uri="{FF2B5EF4-FFF2-40B4-BE49-F238E27FC236}">
                <a16:creationId xmlns:a16="http://schemas.microsoft.com/office/drawing/2014/main" id="{E88AD5EF-6B78-2B4F-ACED-0F1B5D89EB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5515" y="4825265"/>
            <a:ext cx="308998" cy="304520"/>
          </a:xfrm>
          <a:prstGeom prst="rect">
            <a:avLst/>
          </a:prstGeom>
        </p:spPr>
      </p:pic>
      <p:pic>
        <p:nvPicPr>
          <p:cNvPr id="20" name="Picture 19" descr="Icon&#10;&#10;Description automatically generated">
            <a:extLst>
              <a:ext uri="{FF2B5EF4-FFF2-40B4-BE49-F238E27FC236}">
                <a16:creationId xmlns:a16="http://schemas.microsoft.com/office/drawing/2014/main" id="{AF50E380-AE64-0D42-9E5C-E864F1A308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5515" y="5195097"/>
            <a:ext cx="308998" cy="304520"/>
          </a:xfrm>
          <a:prstGeom prst="rect">
            <a:avLst/>
          </a:prstGeom>
        </p:spPr>
      </p:pic>
    </p:spTree>
    <p:extLst>
      <p:ext uri="{BB962C8B-B14F-4D97-AF65-F5344CB8AC3E}">
        <p14:creationId xmlns:p14="http://schemas.microsoft.com/office/powerpoint/2010/main" val="2157737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4CDB31-8D3C-0B47-AE85-0787346ECE99}"/>
              </a:ext>
            </a:extLst>
          </p:cNvPr>
          <p:cNvSpPr/>
          <p:nvPr/>
        </p:nvSpPr>
        <p:spPr>
          <a:xfrm>
            <a:off x="0" y="3096768"/>
            <a:ext cx="12192000" cy="3883152"/>
          </a:xfrm>
          <a:prstGeom prst="rect">
            <a:avLst/>
          </a:prstGeom>
          <a:solidFill>
            <a:srgbClr val="F0EEEE"/>
          </a:solidFill>
          <a:ln>
            <a:solidFill>
              <a:srgbClr val="F0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79D2B30-1901-024D-AE46-9BB7260B5046}"/>
              </a:ext>
            </a:extLst>
          </p:cNvPr>
          <p:cNvPicPr>
            <a:picLocks noChangeAspect="1"/>
          </p:cNvPicPr>
          <p:nvPr/>
        </p:nvPicPr>
        <p:blipFill rotWithShape="1">
          <a:blip r:embed="rId3" cstate="hqprint">
            <a:alphaModFix/>
            <a:extLst>
              <a:ext uri="{28A0092B-C50C-407E-A947-70E740481C1C}">
                <a14:useLocalDpi xmlns:a14="http://schemas.microsoft.com/office/drawing/2010/main" val="0"/>
              </a:ext>
            </a:extLst>
          </a:blip>
          <a:srcRect l="489" t="5689" r="-1" b="13094"/>
          <a:stretch/>
        </p:blipFill>
        <p:spPr>
          <a:xfrm>
            <a:off x="400761" y="3264075"/>
            <a:ext cx="11313974" cy="3343989"/>
          </a:xfrm>
          <a:prstGeom prst="rect">
            <a:avLst/>
          </a:prstGeom>
          <a:solidFill>
            <a:schemeClr val="bg1"/>
          </a:solidFill>
        </p:spPr>
      </p:pic>
      <p:sp>
        <p:nvSpPr>
          <p:cNvPr id="2" name="Footer Placeholder 1">
            <a:extLst>
              <a:ext uri="{FF2B5EF4-FFF2-40B4-BE49-F238E27FC236}">
                <a16:creationId xmlns:a16="http://schemas.microsoft.com/office/drawing/2014/main" id="{9A56D6C4-EF68-4740-84BA-73E46381D9DE}"/>
              </a:ext>
            </a:extLst>
          </p:cNvPr>
          <p:cNvSpPr>
            <a:spLocks noGrp="1"/>
          </p:cNvSpPr>
          <p:nvPr>
            <p:ph type="ftr" sz="quarter" idx="10"/>
          </p:nvPr>
        </p:nvSpPr>
        <p:spPr/>
        <p:txBody>
          <a:bodyPr/>
          <a:lstStyle/>
          <a:p>
            <a:r>
              <a:rPr lang="en-US">
                <a:solidFill>
                  <a:schemeClr val="bg1">
                    <a:lumMod val="50000"/>
                  </a:schemeClr>
                </a:solidFill>
                <a:latin typeface="Calibri" panose="020F0502020204030204" pitchFamily="34" charset="0"/>
                <a:sym typeface="Symbol"/>
              </a:rPr>
              <a:t> 2021 KPI Fire</a:t>
            </a:r>
            <a:endParaRPr lang="en-US" dirty="0">
              <a:solidFill>
                <a:schemeClr val="bg1">
                  <a:lumMod val="50000"/>
                </a:schemeClr>
              </a:solidFill>
              <a:latin typeface="Calibri" panose="020F0502020204030204" pitchFamily="34" charset="0"/>
            </a:endParaRPr>
          </a:p>
        </p:txBody>
      </p:sp>
      <p:sp>
        <p:nvSpPr>
          <p:cNvPr id="3" name="Slide Number Placeholder 2">
            <a:extLst>
              <a:ext uri="{FF2B5EF4-FFF2-40B4-BE49-F238E27FC236}">
                <a16:creationId xmlns:a16="http://schemas.microsoft.com/office/drawing/2014/main" id="{6C068129-8D28-3C44-BA0F-ED6A98A8CAA9}"/>
              </a:ext>
            </a:extLst>
          </p:cNvPr>
          <p:cNvSpPr>
            <a:spLocks noGrp="1"/>
          </p:cNvSpPr>
          <p:nvPr>
            <p:ph type="sldNum" sz="quarter" idx="11"/>
          </p:nvPr>
        </p:nvSpPr>
        <p:spPr/>
        <p:txBody>
          <a:bodyPr/>
          <a:lstStyle/>
          <a:p>
            <a:fld id="{8699F50C-BE38-4BD0-BA84-9B090E1F2B9B}" type="slidenum">
              <a:rPr lang="en-IN" smtClean="0">
                <a:solidFill>
                  <a:schemeClr val="bg1">
                    <a:lumMod val="50000"/>
                  </a:schemeClr>
                </a:solidFill>
              </a:rPr>
              <a:t>22</a:t>
            </a:fld>
            <a:endParaRPr lang="en-IN" dirty="0">
              <a:solidFill>
                <a:schemeClr val="bg1">
                  <a:lumMod val="50000"/>
                </a:schemeClr>
              </a:solidFill>
            </a:endParaRPr>
          </a:p>
        </p:txBody>
      </p:sp>
      <p:sp>
        <p:nvSpPr>
          <p:cNvPr id="5" name="TextBox 4">
            <a:extLst>
              <a:ext uri="{FF2B5EF4-FFF2-40B4-BE49-F238E27FC236}">
                <a16:creationId xmlns:a16="http://schemas.microsoft.com/office/drawing/2014/main" id="{242D3A2B-BEAC-7648-8755-61DB5120EEFC}"/>
              </a:ext>
            </a:extLst>
          </p:cNvPr>
          <p:cNvSpPr txBox="1"/>
          <p:nvPr/>
        </p:nvSpPr>
        <p:spPr>
          <a:xfrm>
            <a:off x="418344" y="1861915"/>
            <a:ext cx="2770909" cy="646331"/>
          </a:xfrm>
          <a:prstGeom prst="rect">
            <a:avLst/>
          </a:prstGeom>
          <a:noFill/>
        </p:spPr>
        <p:txBody>
          <a:bodyPr wrap="square" rtlCol="0">
            <a:spAutoFit/>
          </a:bodyPr>
          <a:lstStyle/>
          <a:p>
            <a:r>
              <a:rPr lang="en-US" b="1" dirty="0">
                <a:solidFill>
                  <a:srgbClr val="F8A21A"/>
                </a:solidFill>
              </a:rPr>
              <a:t>1. Make Company Objectives Visible to All</a:t>
            </a:r>
          </a:p>
        </p:txBody>
      </p:sp>
      <p:sp>
        <p:nvSpPr>
          <p:cNvPr id="6" name="TextBox 5">
            <a:extLst>
              <a:ext uri="{FF2B5EF4-FFF2-40B4-BE49-F238E27FC236}">
                <a16:creationId xmlns:a16="http://schemas.microsoft.com/office/drawing/2014/main" id="{048925D8-427B-224B-A68C-0A2D143A6319}"/>
              </a:ext>
            </a:extLst>
          </p:cNvPr>
          <p:cNvSpPr txBox="1"/>
          <p:nvPr/>
        </p:nvSpPr>
        <p:spPr>
          <a:xfrm>
            <a:off x="4603020" y="1890707"/>
            <a:ext cx="2863137" cy="646331"/>
          </a:xfrm>
          <a:prstGeom prst="rect">
            <a:avLst/>
          </a:prstGeom>
          <a:noFill/>
        </p:spPr>
        <p:txBody>
          <a:bodyPr wrap="square" rtlCol="0">
            <a:spAutoFit/>
          </a:bodyPr>
          <a:lstStyle/>
          <a:p>
            <a:r>
              <a:rPr lang="en-US" b="1" dirty="0">
                <a:solidFill>
                  <a:srgbClr val="F8A21A"/>
                </a:solidFill>
              </a:rPr>
              <a:t>2. Collect Ideas from All Levels</a:t>
            </a:r>
          </a:p>
        </p:txBody>
      </p:sp>
      <p:sp>
        <p:nvSpPr>
          <p:cNvPr id="7" name="TextBox 6">
            <a:extLst>
              <a:ext uri="{FF2B5EF4-FFF2-40B4-BE49-F238E27FC236}">
                <a16:creationId xmlns:a16="http://schemas.microsoft.com/office/drawing/2014/main" id="{6B7D1870-05CA-4F44-9E30-4F694BB9C703}"/>
              </a:ext>
            </a:extLst>
          </p:cNvPr>
          <p:cNvSpPr txBox="1"/>
          <p:nvPr/>
        </p:nvSpPr>
        <p:spPr>
          <a:xfrm>
            <a:off x="8746175" y="1861915"/>
            <a:ext cx="2770909" cy="646331"/>
          </a:xfrm>
          <a:prstGeom prst="rect">
            <a:avLst/>
          </a:prstGeom>
          <a:noFill/>
        </p:spPr>
        <p:txBody>
          <a:bodyPr wrap="square" rtlCol="0">
            <a:spAutoFit/>
          </a:bodyPr>
          <a:lstStyle/>
          <a:p>
            <a:r>
              <a:rPr lang="en-US" b="1" dirty="0">
                <a:solidFill>
                  <a:srgbClr val="F8A21A"/>
                </a:solidFill>
              </a:rPr>
              <a:t>3. Turn the Best Ideas Into Projects</a:t>
            </a:r>
          </a:p>
        </p:txBody>
      </p:sp>
      <p:cxnSp>
        <p:nvCxnSpPr>
          <p:cNvPr id="12" name="Straight Arrow Connector 11">
            <a:extLst>
              <a:ext uri="{FF2B5EF4-FFF2-40B4-BE49-F238E27FC236}">
                <a16:creationId xmlns:a16="http://schemas.microsoft.com/office/drawing/2014/main" id="{31EEEF88-A35B-134F-9DD5-DB3DE55CB1B5}"/>
              </a:ext>
            </a:extLst>
          </p:cNvPr>
          <p:cNvCxnSpPr>
            <a:cxnSpLocks/>
          </p:cNvCxnSpPr>
          <p:nvPr/>
        </p:nvCxnSpPr>
        <p:spPr>
          <a:xfrm>
            <a:off x="7749309" y="2185080"/>
            <a:ext cx="57867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C828AF8-128B-514B-B20D-41548EDAB10D}"/>
              </a:ext>
            </a:extLst>
          </p:cNvPr>
          <p:cNvCxnSpPr>
            <a:cxnSpLocks/>
          </p:cNvCxnSpPr>
          <p:nvPr/>
        </p:nvCxnSpPr>
        <p:spPr>
          <a:xfrm>
            <a:off x="3606799" y="2161128"/>
            <a:ext cx="57867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B2810DEB-1DB3-9648-ADCB-7CE745CE224B}"/>
              </a:ext>
            </a:extLst>
          </p:cNvPr>
          <p:cNvSpPr txBox="1">
            <a:spLocks/>
          </p:cNvSpPr>
          <p:nvPr/>
        </p:nvSpPr>
        <p:spPr>
          <a:xfrm>
            <a:off x="412953" y="614870"/>
            <a:ext cx="8333222" cy="1215566"/>
          </a:xfrm>
          <a:prstGeom prst="rect">
            <a:avLst/>
          </a:prstGeom>
        </p:spPr>
        <p:txBody>
          <a:bodyPr/>
          <a:lstStyle>
            <a:lvl1pPr algn="l" defTabSz="914400" rtl="0" eaLnBrk="1" latinLnBrk="0" hangingPunct="1">
              <a:lnSpc>
                <a:spcPct val="90000"/>
              </a:lnSpc>
              <a:spcBef>
                <a:spcPct val="0"/>
              </a:spcBef>
              <a:buNone/>
              <a:defRPr lang="en-IN" sz="4400" b="1" kern="1200">
                <a:solidFill>
                  <a:schemeClr val="accent1"/>
                </a:solidFill>
                <a:latin typeface="Calibri" panose="020F0502020204030204" pitchFamily="34" charset="0"/>
                <a:ea typeface="+mj-ea"/>
                <a:cs typeface="+mj-cs"/>
              </a:defRPr>
            </a:lvl1pPr>
          </a:lstStyle>
          <a:p>
            <a:r>
              <a:rPr lang="en-US" dirty="0"/>
              <a:t>Activate Ideas into Projects</a:t>
            </a:r>
          </a:p>
        </p:txBody>
      </p:sp>
      <p:pic>
        <p:nvPicPr>
          <p:cNvPr id="21" name="Picture 20">
            <a:extLst>
              <a:ext uri="{FF2B5EF4-FFF2-40B4-BE49-F238E27FC236}">
                <a16:creationId xmlns:a16="http://schemas.microsoft.com/office/drawing/2014/main" id="{75B84C54-37A6-644D-B9D7-EFAAF3A9A8AF}"/>
              </a:ext>
            </a:extLst>
          </p:cNvPr>
          <p:cNvPicPr>
            <a:picLocks noChangeAspect="1"/>
          </p:cNvPicPr>
          <p:nvPr/>
        </p:nvPicPr>
        <p:blipFill>
          <a:blip r:embed="rId4"/>
          <a:stretch>
            <a:fillRect/>
          </a:stretch>
        </p:blipFill>
        <p:spPr>
          <a:xfrm>
            <a:off x="7108537" y="5364480"/>
            <a:ext cx="838061" cy="734822"/>
          </a:xfrm>
          <a:prstGeom prst="rect">
            <a:avLst/>
          </a:prstGeom>
        </p:spPr>
      </p:pic>
      <p:pic>
        <p:nvPicPr>
          <p:cNvPr id="22" name="Picture 21">
            <a:extLst>
              <a:ext uri="{FF2B5EF4-FFF2-40B4-BE49-F238E27FC236}">
                <a16:creationId xmlns:a16="http://schemas.microsoft.com/office/drawing/2014/main" id="{CD5F0053-43B8-2644-B9D7-A5EF09B2A296}"/>
              </a:ext>
            </a:extLst>
          </p:cNvPr>
          <p:cNvPicPr>
            <a:picLocks noChangeAspect="1"/>
          </p:cNvPicPr>
          <p:nvPr/>
        </p:nvPicPr>
        <p:blipFill>
          <a:blip r:embed="rId5"/>
          <a:stretch>
            <a:fillRect/>
          </a:stretch>
        </p:blipFill>
        <p:spPr>
          <a:xfrm flipH="1">
            <a:off x="523223" y="-693441"/>
            <a:ext cx="413986" cy="579938"/>
          </a:xfrm>
          <a:prstGeom prst="rect">
            <a:avLst/>
          </a:prstGeom>
        </p:spPr>
      </p:pic>
    </p:spTree>
    <p:extLst>
      <p:ext uri="{BB962C8B-B14F-4D97-AF65-F5344CB8AC3E}">
        <p14:creationId xmlns:p14="http://schemas.microsoft.com/office/powerpoint/2010/main" val="2350369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52EFD-BE3D-744E-A9D9-B38431243A3B}"/>
              </a:ext>
            </a:extLst>
          </p:cNvPr>
          <p:cNvSpPr>
            <a:spLocks noGrp="1"/>
          </p:cNvSpPr>
          <p:nvPr>
            <p:ph type="title"/>
          </p:nvPr>
        </p:nvSpPr>
        <p:spPr/>
        <p:txBody>
          <a:bodyPr/>
          <a:lstStyle/>
          <a:p>
            <a:r>
              <a:rPr lang="en-US" dirty="0"/>
              <a:t>How to Create a Project</a:t>
            </a:r>
          </a:p>
        </p:txBody>
      </p:sp>
      <p:sp>
        <p:nvSpPr>
          <p:cNvPr id="3" name="Footer Placeholder 2">
            <a:extLst>
              <a:ext uri="{FF2B5EF4-FFF2-40B4-BE49-F238E27FC236}">
                <a16:creationId xmlns:a16="http://schemas.microsoft.com/office/drawing/2014/main" id="{FE4D1B80-50A3-1E4E-AFB6-42F30CBB3B41}"/>
              </a:ext>
            </a:extLst>
          </p:cNvPr>
          <p:cNvSpPr>
            <a:spLocks noGrp="1"/>
          </p:cNvSpPr>
          <p:nvPr>
            <p:ph type="ftr" sz="quarter" idx="10"/>
          </p:nvPr>
        </p:nvSpPr>
        <p:spPr/>
        <p:txBody>
          <a:bodyPr/>
          <a:lstStyle/>
          <a:p>
            <a:pPr marL="171450" indent="-171450">
              <a:buFont typeface="Symbol" pitchFamily="2" charset="2"/>
              <a:buChar char="ã"/>
            </a:pPr>
            <a:r>
              <a:rPr lang="en-US">
                <a:solidFill>
                  <a:schemeClr val="bg1">
                    <a:lumMod val="50000"/>
                  </a:schemeClr>
                </a:solidFill>
                <a:latin typeface="Calibri" panose="020F0502020204030204" pitchFamily="34" charset="0"/>
              </a:rPr>
              <a:t> 2021 KPI Fire</a:t>
            </a:r>
            <a:endParaRPr lang="en-US" dirty="0">
              <a:solidFill>
                <a:schemeClr val="bg1">
                  <a:lumMod val="50000"/>
                </a:schemeClr>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BACFBD05-46BF-B248-B20E-15590367EE1D}"/>
              </a:ext>
            </a:extLst>
          </p:cNvPr>
          <p:cNvSpPr>
            <a:spLocks noGrp="1"/>
          </p:cNvSpPr>
          <p:nvPr>
            <p:ph type="sldNum" sz="quarter" idx="11"/>
          </p:nvPr>
        </p:nvSpPr>
        <p:spPr/>
        <p:txBody>
          <a:bodyPr/>
          <a:lstStyle/>
          <a:p>
            <a:fld id="{8699F50C-BE38-4BD0-BA84-9B090E1F2B9B}" type="slidenum">
              <a:rPr lang="en-IN" smtClean="0">
                <a:solidFill>
                  <a:schemeClr val="bg1">
                    <a:lumMod val="50000"/>
                  </a:schemeClr>
                </a:solidFill>
              </a:rPr>
              <a:pPr/>
              <a:t>23</a:t>
            </a:fld>
            <a:endParaRPr lang="en-IN" dirty="0">
              <a:solidFill>
                <a:schemeClr val="bg1">
                  <a:lumMod val="50000"/>
                </a:schemeClr>
              </a:solidFill>
            </a:endParaRPr>
          </a:p>
        </p:txBody>
      </p:sp>
      <p:sp>
        <p:nvSpPr>
          <p:cNvPr id="5" name="Text Placeholder 4">
            <a:extLst>
              <a:ext uri="{FF2B5EF4-FFF2-40B4-BE49-F238E27FC236}">
                <a16:creationId xmlns:a16="http://schemas.microsoft.com/office/drawing/2014/main" id="{82F6CC47-ED61-A64A-93CC-6A76878EBDFE}"/>
              </a:ext>
            </a:extLst>
          </p:cNvPr>
          <p:cNvSpPr>
            <a:spLocks noGrp="1"/>
          </p:cNvSpPr>
          <p:nvPr>
            <p:ph type="body" sz="quarter" idx="12"/>
          </p:nvPr>
        </p:nvSpPr>
        <p:spPr>
          <a:xfrm>
            <a:off x="519113" y="1638301"/>
            <a:ext cx="9783127" cy="2080260"/>
          </a:xfrm>
        </p:spPr>
        <p:txBody>
          <a:bodyPr/>
          <a:lstStyle/>
          <a:p>
            <a:r>
              <a:rPr lang="en-US" dirty="0"/>
              <a:t>Activate an idea</a:t>
            </a:r>
          </a:p>
          <a:p>
            <a:r>
              <a:rPr lang="en-US" dirty="0"/>
              <a:t>Create a new project linked from a goal, metric, or project (actions dropdown)</a:t>
            </a:r>
          </a:p>
          <a:p>
            <a:r>
              <a:rPr lang="en-US" dirty="0"/>
              <a:t>Create from project views</a:t>
            </a:r>
          </a:p>
          <a:p>
            <a:endParaRPr lang="en-US" dirty="0"/>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F5829031-1332-074B-9443-03B6934B5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582" y="3607132"/>
            <a:ext cx="3006356" cy="2154555"/>
          </a:xfrm>
          <a:prstGeom prst="rect">
            <a:avLst/>
          </a:prstGeom>
          <a:ln>
            <a:solidFill>
              <a:schemeClr val="tx2"/>
            </a:solidFill>
          </a:ln>
        </p:spPr>
      </p:pic>
      <p:pic>
        <p:nvPicPr>
          <p:cNvPr id="12" name="Picture 11" descr="Graphical user interface, application&#10;&#10;Description automatically generated">
            <a:extLst>
              <a:ext uri="{FF2B5EF4-FFF2-40B4-BE49-F238E27FC236}">
                <a16:creationId xmlns:a16="http://schemas.microsoft.com/office/drawing/2014/main" id="{4472F2EF-A409-3D4F-B6DF-D838B80F47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824" y="3607132"/>
            <a:ext cx="1798880" cy="2650981"/>
          </a:xfrm>
          <a:prstGeom prst="rect">
            <a:avLst/>
          </a:prstGeom>
          <a:ln>
            <a:solidFill>
              <a:schemeClr val="tx2"/>
            </a:solidFill>
          </a:ln>
        </p:spPr>
      </p:pic>
      <p:pic>
        <p:nvPicPr>
          <p:cNvPr id="14" name="Picture 13" descr="Graphical user interface, application, website&#10;&#10;Description automatically generated">
            <a:extLst>
              <a:ext uri="{FF2B5EF4-FFF2-40B4-BE49-F238E27FC236}">
                <a16:creationId xmlns:a16="http://schemas.microsoft.com/office/drawing/2014/main" id="{36E5CF33-75EF-834F-8EA5-D859C23E30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8817" y="3607132"/>
            <a:ext cx="2298154" cy="1539763"/>
          </a:xfrm>
          <a:prstGeom prst="rect">
            <a:avLst/>
          </a:prstGeom>
          <a:ln>
            <a:solidFill>
              <a:schemeClr val="tx2"/>
            </a:solidFill>
          </a:ln>
        </p:spPr>
      </p:pic>
      <p:pic>
        <p:nvPicPr>
          <p:cNvPr id="16" name="Picture 15">
            <a:extLst>
              <a:ext uri="{FF2B5EF4-FFF2-40B4-BE49-F238E27FC236}">
                <a16:creationId xmlns:a16="http://schemas.microsoft.com/office/drawing/2014/main" id="{4617CA04-7E35-6843-AA0B-327FBF612F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5472" y="5368175"/>
            <a:ext cx="2071009" cy="678434"/>
          </a:xfrm>
          <a:prstGeom prst="rect">
            <a:avLst/>
          </a:prstGeom>
        </p:spPr>
      </p:pic>
    </p:spTree>
    <p:extLst>
      <p:ext uri="{BB962C8B-B14F-4D97-AF65-F5344CB8AC3E}">
        <p14:creationId xmlns:p14="http://schemas.microsoft.com/office/powerpoint/2010/main" val="1138258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B4820-14EA-9D43-ADE4-08A15EDB8F06}"/>
              </a:ext>
            </a:extLst>
          </p:cNvPr>
          <p:cNvSpPr>
            <a:spLocks noGrp="1"/>
          </p:cNvSpPr>
          <p:nvPr>
            <p:ph type="title"/>
          </p:nvPr>
        </p:nvSpPr>
        <p:spPr/>
        <p:txBody>
          <a:bodyPr/>
          <a:lstStyle/>
          <a:p>
            <a:r>
              <a:rPr lang="en-US" dirty="0"/>
              <a:t>Project Naming</a:t>
            </a:r>
          </a:p>
        </p:txBody>
      </p:sp>
      <p:sp>
        <p:nvSpPr>
          <p:cNvPr id="3" name="Footer Placeholder 2">
            <a:extLst>
              <a:ext uri="{FF2B5EF4-FFF2-40B4-BE49-F238E27FC236}">
                <a16:creationId xmlns:a16="http://schemas.microsoft.com/office/drawing/2014/main" id="{F53B34EF-9FCB-2740-AA25-44375CA4DE9E}"/>
              </a:ext>
            </a:extLst>
          </p:cNvPr>
          <p:cNvSpPr>
            <a:spLocks noGrp="1"/>
          </p:cNvSpPr>
          <p:nvPr>
            <p:ph type="ftr" sz="quarter" idx="10"/>
          </p:nvPr>
        </p:nvSpPr>
        <p:spPr/>
        <p:txBody>
          <a:bodyPr/>
          <a:lstStyle/>
          <a:p>
            <a:r>
              <a:rPr lang="en-US">
                <a:solidFill>
                  <a:schemeClr val="bg1">
                    <a:lumMod val="50000"/>
                  </a:schemeClr>
                </a:solidFill>
                <a:latin typeface="Calibri" panose="020F0502020204030204" pitchFamily="34" charset="0"/>
                <a:sym typeface="Symbol"/>
              </a:rPr>
              <a:t> 2021 KPI Fire</a:t>
            </a:r>
            <a:endParaRPr lang="en-US" dirty="0">
              <a:solidFill>
                <a:schemeClr val="bg1">
                  <a:lumMod val="50000"/>
                </a:schemeClr>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22916008-F3DA-4249-A256-6E37C9EC56FA}"/>
              </a:ext>
            </a:extLst>
          </p:cNvPr>
          <p:cNvSpPr>
            <a:spLocks noGrp="1"/>
          </p:cNvSpPr>
          <p:nvPr>
            <p:ph type="sldNum" sz="quarter" idx="11"/>
          </p:nvPr>
        </p:nvSpPr>
        <p:spPr/>
        <p:txBody>
          <a:bodyPr/>
          <a:lstStyle/>
          <a:p>
            <a:fld id="{8699F50C-BE38-4BD0-BA84-9B090E1F2B9B}" type="slidenum">
              <a:rPr lang="en-IN" smtClean="0">
                <a:solidFill>
                  <a:schemeClr val="bg1">
                    <a:lumMod val="50000"/>
                  </a:schemeClr>
                </a:solidFill>
              </a:rPr>
              <a:pPr/>
              <a:t>24</a:t>
            </a:fld>
            <a:endParaRPr lang="en-IN" dirty="0">
              <a:solidFill>
                <a:schemeClr val="bg1">
                  <a:lumMod val="50000"/>
                </a:schemeClr>
              </a:solidFill>
            </a:endParaRPr>
          </a:p>
        </p:txBody>
      </p:sp>
      <p:sp>
        <p:nvSpPr>
          <p:cNvPr id="5" name="Text Placeholder 4">
            <a:extLst>
              <a:ext uri="{FF2B5EF4-FFF2-40B4-BE49-F238E27FC236}">
                <a16:creationId xmlns:a16="http://schemas.microsoft.com/office/drawing/2014/main" id="{E8B4AF78-0739-5B41-8D55-E9E0375F4622}"/>
              </a:ext>
            </a:extLst>
          </p:cNvPr>
          <p:cNvSpPr>
            <a:spLocks noGrp="1"/>
          </p:cNvSpPr>
          <p:nvPr>
            <p:ph type="body" sz="quarter" idx="12"/>
          </p:nvPr>
        </p:nvSpPr>
        <p:spPr>
          <a:xfrm>
            <a:off x="519113" y="1875367"/>
            <a:ext cx="10627858" cy="1470660"/>
          </a:xfrm>
        </p:spPr>
        <p:txBody>
          <a:bodyPr/>
          <a:lstStyle/>
          <a:p>
            <a:r>
              <a:rPr lang="en-US" dirty="0"/>
              <a:t>Use a descriptive name that can help avoid redundancy. If the project is likely to happen again, use a name that makes it easy to identify such as adding the month &amp; year to the project name. </a:t>
            </a:r>
          </a:p>
          <a:p>
            <a:pPr marL="0" indent="0">
              <a:buNone/>
            </a:pPr>
            <a:endParaRPr lang="en-US" dirty="0"/>
          </a:p>
        </p:txBody>
      </p:sp>
      <p:graphicFrame>
        <p:nvGraphicFramePr>
          <p:cNvPr id="6" name="Table 5">
            <a:extLst>
              <a:ext uri="{FF2B5EF4-FFF2-40B4-BE49-F238E27FC236}">
                <a16:creationId xmlns:a16="http://schemas.microsoft.com/office/drawing/2014/main" id="{A53C782C-4C23-F343-888D-9CE8B2133879}"/>
              </a:ext>
            </a:extLst>
          </p:cNvPr>
          <p:cNvGraphicFramePr>
            <a:graphicFrameLocks noGrp="1"/>
          </p:cNvGraphicFramePr>
          <p:nvPr>
            <p:extLst>
              <p:ext uri="{D42A27DB-BD31-4B8C-83A1-F6EECF244321}">
                <p14:modId xmlns:p14="http://schemas.microsoft.com/office/powerpoint/2010/main" val="2496640877"/>
              </p:ext>
            </p:extLst>
          </p:nvPr>
        </p:nvGraphicFramePr>
        <p:xfrm>
          <a:off x="543436" y="3796396"/>
          <a:ext cx="11105127" cy="1277041"/>
        </p:xfrm>
        <a:graphic>
          <a:graphicData uri="http://schemas.openxmlformats.org/drawingml/2006/table">
            <a:tbl>
              <a:tblPr firstRow="1" firstCol="1" bandRow="1"/>
              <a:tblGrid>
                <a:gridCol w="3572793">
                  <a:extLst>
                    <a:ext uri="{9D8B030D-6E8A-4147-A177-3AD203B41FA5}">
                      <a16:colId xmlns:a16="http://schemas.microsoft.com/office/drawing/2014/main" val="3251411995"/>
                    </a:ext>
                  </a:extLst>
                </a:gridCol>
                <a:gridCol w="7532334">
                  <a:extLst>
                    <a:ext uri="{9D8B030D-6E8A-4147-A177-3AD203B41FA5}">
                      <a16:colId xmlns:a16="http://schemas.microsoft.com/office/drawing/2014/main" val="1525895678"/>
                    </a:ext>
                  </a:extLst>
                </a:gridCol>
              </a:tblGrid>
              <a:tr h="591773">
                <a:tc>
                  <a:txBody>
                    <a:bodyPr/>
                    <a:lstStyle/>
                    <a:p>
                      <a:pPr marL="0" marR="0" algn="l" defTabSz="914400" rtl="0" eaLnBrk="1" latinLnBrk="0" hangingPunct="1">
                        <a:spcBef>
                          <a:spcPts val="0"/>
                        </a:spcBef>
                        <a:spcAft>
                          <a:spcPts val="600"/>
                        </a:spcAft>
                      </a:pPr>
                      <a:r>
                        <a:rPr lang="en-US" sz="1800" b="1" kern="1200" dirty="0">
                          <a:solidFill>
                            <a:schemeClr val="bg1"/>
                          </a:solidFill>
                          <a:latin typeface="+mn-lt"/>
                          <a:ea typeface="+mn-ea"/>
                          <a:cs typeface="+mn-cs"/>
                        </a:rPr>
                        <a:t>Bad Project Name</a:t>
                      </a:r>
                    </a:p>
                  </a:txBody>
                  <a:tcPr marL="68580" marR="68580" marT="0" marB="0" anchor="ctr">
                    <a:solidFill>
                      <a:schemeClr val="tx2">
                        <a:lumMod val="25000"/>
                      </a:schemeClr>
                    </a:solidFill>
                  </a:tcPr>
                </a:tc>
                <a:tc>
                  <a:txBody>
                    <a:bodyPr/>
                    <a:lstStyle/>
                    <a:p>
                      <a:pPr marL="0" marR="0" algn="l" defTabSz="914400" rtl="0" eaLnBrk="1" latinLnBrk="0" hangingPunct="1">
                        <a:spcBef>
                          <a:spcPts val="0"/>
                        </a:spcBef>
                        <a:spcAft>
                          <a:spcPts val="600"/>
                        </a:spcAft>
                      </a:pPr>
                      <a:r>
                        <a:rPr lang="en-US" sz="1800" b="1" kern="1200" dirty="0">
                          <a:solidFill>
                            <a:schemeClr val="bg1"/>
                          </a:solidFill>
                          <a:latin typeface="+mn-lt"/>
                          <a:ea typeface="+mn-ea"/>
                          <a:cs typeface="+mn-cs"/>
                        </a:rPr>
                        <a:t>Good Project Name</a:t>
                      </a:r>
                    </a:p>
                  </a:txBody>
                  <a:tcPr marL="68580" marR="68580" marT="0" marB="0" anchor="ctr">
                    <a:solidFill>
                      <a:schemeClr val="tx2">
                        <a:lumMod val="25000"/>
                      </a:schemeClr>
                    </a:solidFill>
                  </a:tcPr>
                </a:tc>
                <a:extLst>
                  <a:ext uri="{0D108BD9-81ED-4DB2-BD59-A6C34878D82A}">
                    <a16:rowId xmlns:a16="http://schemas.microsoft.com/office/drawing/2014/main" val="3802066492"/>
                  </a:ext>
                </a:extLst>
              </a:tr>
              <a:tr h="685268">
                <a:tc>
                  <a:txBody>
                    <a:bodyPr/>
                    <a:lstStyle/>
                    <a:p>
                      <a:pPr marL="0" marR="0" algn="l" defTabSz="914400" rtl="0" eaLnBrk="1" latinLnBrk="0" hangingPunct="1">
                        <a:lnSpc>
                          <a:spcPct val="150000"/>
                        </a:lnSpc>
                        <a:spcBef>
                          <a:spcPts val="0"/>
                        </a:spcBef>
                        <a:spcAft>
                          <a:spcPts val="600"/>
                        </a:spcAft>
                      </a:pPr>
                      <a:r>
                        <a:rPr lang="en-US" sz="1800" kern="1200" dirty="0">
                          <a:solidFill>
                            <a:schemeClr val="tx1"/>
                          </a:solidFill>
                          <a:latin typeface="+mn-lt"/>
                          <a:ea typeface="+mn-ea"/>
                          <a:cs typeface="+mn-cs"/>
                        </a:rPr>
                        <a:t>Carousel</a:t>
                      </a:r>
                    </a:p>
                  </a:txBody>
                  <a:tcPr marL="68580" marR="68580" marT="0" marB="0"/>
                </a:tc>
                <a:tc>
                  <a:txBody>
                    <a:bodyPr/>
                    <a:lstStyle/>
                    <a:p>
                      <a:pPr marL="0" marR="0" algn="l" defTabSz="914400" rtl="0" eaLnBrk="1" latinLnBrk="0" hangingPunct="1">
                        <a:lnSpc>
                          <a:spcPct val="150000"/>
                        </a:lnSpc>
                        <a:spcBef>
                          <a:spcPts val="0"/>
                        </a:spcBef>
                        <a:spcAft>
                          <a:spcPts val="600"/>
                        </a:spcAft>
                      </a:pPr>
                      <a:r>
                        <a:rPr lang="en-US" sz="1800" kern="1200" dirty="0">
                          <a:solidFill>
                            <a:schemeClr val="tx1"/>
                          </a:solidFill>
                          <a:latin typeface="+mn-lt"/>
                          <a:ea typeface="+mn-ea"/>
                          <a:cs typeface="+mn-cs"/>
                        </a:rPr>
                        <a:t>Vertical Carousel &amp; Software implementation MN</a:t>
                      </a:r>
                    </a:p>
                  </a:txBody>
                  <a:tcPr marL="68580" marR="68580" marT="0" marB="0"/>
                </a:tc>
                <a:extLst>
                  <a:ext uri="{0D108BD9-81ED-4DB2-BD59-A6C34878D82A}">
                    <a16:rowId xmlns:a16="http://schemas.microsoft.com/office/drawing/2014/main" val="1121944527"/>
                  </a:ext>
                </a:extLst>
              </a:tr>
            </a:tbl>
          </a:graphicData>
        </a:graphic>
      </p:graphicFrame>
    </p:spTree>
    <p:extLst>
      <p:ext uri="{BB962C8B-B14F-4D97-AF65-F5344CB8AC3E}">
        <p14:creationId xmlns:p14="http://schemas.microsoft.com/office/powerpoint/2010/main" val="4250461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B9B07-B0F2-B34F-A15F-5061373378DA}"/>
              </a:ext>
            </a:extLst>
          </p:cNvPr>
          <p:cNvSpPr>
            <a:spLocks noGrp="1"/>
          </p:cNvSpPr>
          <p:nvPr>
            <p:ph type="title"/>
          </p:nvPr>
        </p:nvSpPr>
        <p:spPr/>
        <p:txBody>
          <a:bodyPr/>
          <a:lstStyle/>
          <a:p>
            <a:r>
              <a:rPr lang="en-US" dirty="0"/>
              <a:t>Project Status</a:t>
            </a:r>
          </a:p>
        </p:txBody>
      </p:sp>
      <p:sp>
        <p:nvSpPr>
          <p:cNvPr id="3" name="Footer Placeholder 2">
            <a:extLst>
              <a:ext uri="{FF2B5EF4-FFF2-40B4-BE49-F238E27FC236}">
                <a16:creationId xmlns:a16="http://schemas.microsoft.com/office/drawing/2014/main" id="{79B6894E-E223-FF41-86D4-3E6E4634407D}"/>
              </a:ext>
            </a:extLst>
          </p:cNvPr>
          <p:cNvSpPr>
            <a:spLocks noGrp="1"/>
          </p:cNvSpPr>
          <p:nvPr>
            <p:ph type="ftr" sz="quarter" idx="10"/>
          </p:nvPr>
        </p:nvSpPr>
        <p:spPr/>
        <p:txBody>
          <a:bodyPr/>
          <a:lstStyle/>
          <a:p>
            <a:r>
              <a:rPr lang="en-US">
                <a:solidFill>
                  <a:schemeClr val="bg1">
                    <a:lumMod val="50000"/>
                  </a:schemeClr>
                </a:solidFill>
                <a:latin typeface="Calibri" panose="020F0502020204030204" pitchFamily="34" charset="0"/>
                <a:sym typeface="Symbol"/>
              </a:rPr>
              <a:t> 2021 KPI Fire</a:t>
            </a:r>
            <a:endParaRPr lang="en-US" dirty="0">
              <a:solidFill>
                <a:schemeClr val="bg1">
                  <a:lumMod val="50000"/>
                </a:schemeClr>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222F4939-1E2B-8249-8C51-5FF17ED9847A}"/>
              </a:ext>
            </a:extLst>
          </p:cNvPr>
          <p:cNvSpPr>
            <a:spLocks noGrp="1"/>
          </p:cNvSpPr>
          <p:nvPr>
            <p:ph type="sldNum" sz="quarter" idx="11"/>
          </p:nvPr>
        </p:nvSpPr>
        <p:spPr/>
        <p:txBody>
          <a:bodyPr/>
          <a:lstStyle/>
          <a:p>
            <a:fld id="{8699F50C-BE38-4BD0-BA84-9B090E1F2B9B}" type="slidenum">
              <a:rPr lang="en-IN" smtClean="0">
                <a:solidFill>
                  <a:schemeClr val="bg1">
                    <a:lumMod val="50000"/>
                  </a:schemeClr>
                </a:solidFill>
              </a:rPr>
              <a:pPr/>
              <a:t>25</a:t>
            </a:fld>
            <a:endParaRPr lang="en-IN" dirty="0">
              <a:solidFill>
                <a:schemeClr val="bg1">
                  <a:lumMod val="50000"/>
                </a:schemeClr>
              </a:solidFill>
            </a:endParaRPr>
          </a:p>
        </p:txBody>
      </p:sp>
      <p:graphicFrame>
        <p:nvGraphicFramePr>
          <p:cNvPr id="28" name="Table 28">
            <a:extLst>
              <a:ext uri="{FF2B5EF4-FFF2-40B4-BE49-F238E27FC236}">
                <a16:creationId xmlns:a16="http://schemas.microsoft.com/office/drawing/2014/main" id="{4D7E90E0-BF8F-C04F-A8FA-3FD83867551F}"/>
              </a:ext>
            </a:extLst>
          </p:cNvPr>
          <p:cNvGraphicFramePr>
            <a:graphicFrameLocks noGrp="1"/>
          </p:cNvGraphicFramePr>
          <p:nvPr>
            <p:extLst>
              <p:ext uri="{D42A27DB-BD31-4B8C-83A1-F6EECF244321}">
                <p14:modId xmlns:p14="http://schemas.microsoft.com/office/powerpoint/2010/main" val="3734184172"/>
              </p:ext>
            </p:extLst>
          </p:nvPr>
        </p:nvGraphicFramePr>
        <p:xfrm>
          <a:off x="612443" y="3254532"/>
          <a:ext cx="10967113" cy="2961640"/>
        </p:xfrm>
        <a:graphic>
          <a:graphicData uri="http://schemas.openxmlformats.org/drawingml/2006/table">
            <a:tbl>
              <a:tblPr firstRow="1" bandRow="1"/>
              <a:tblGrid>
                <a:gridCol w="1517700">
                  <a:extLst>
                    <a:ext uri="{9D8B030D-6E8A-4147-A177-3AD203B41FA5}">
                      <a16:colId xmlns:a16="http://schemas.microsoft.com/office/drawing/2014/main" val="2394999161"/>
                    </a:ext>
                  </a:extLst>
                </a:gridCol>
                <a:gridCol w="9449413">
                  <a:extLst>
                    <a:ext uri="{9D8B030D-6E8A-4147-A177-3AD203B41FA5}">
                      <a16:colId xmlns:a16="http://schemas.microsoft.com/office/drawing/2014/main" val="2053281186"/>
                    </a:ext>
                  </a:extLst>
                </a:gridCol>
              </a:tblGrid>
              <a:tr h="0">
                <a:tc>
                  <a:txBody>
                    <a:bodyPr/>
                    <a:lstStyle/>
                    <a:p>
                      <a:r>
                        <a:rPr lang="en-US" sz="1800" b="1" dirty="0">
                          <a:solidFill>
                            <a:schemeClr val="bg1"/>
                          </a:solidFill>
                        </a:rPr>
                        <a:t>Stage</a:t>
                      </a:r>
                    </a:p>
                  </a:txBody>
                  <a:tcPr>
                    <a:solidFill>
                      <a:schemeClr val="tx2">
                        <a:lumMod val="25000"/>
                      </a:schemeClr>
                    </a:solidFill>
                  </a:tcPr>
                </a:tc>
                <a:tc>
                  <a:txBody>
                    <a:bodyPr/>
                    <a:lstStyle/>
                    <a:p>
                      <a:r>
                        <a:rPr lang="en-US" sz="1800" b="1" dirty="0">
                          <a:solidFill>
                            <a:schemeClr val="bg1"/>
                          </a:solidFill>
                        </a:rPr>
                        <a:t>Description</a:t>
                      </a:r>
                    </a:p>
                  </a:txBody>
                  <a:tcPr>
                    <a:solidFill>
                      <a:schemeClr val="tx2">
                        <a:lumMod val="25000"/>
                      </a:schemeClr>
                    </a:solidFill>
                  </a:tcPr>
                </a:tc>
                <a:extLst>
                  <a:ext uri="{0D108BD9-81ED-4DB2-BD59-A6C34878D82A}">
                    <a16:rowId xmlns:a16="http://schemas.microsoft.com/office/drawing/2014/main" val="1944217680"/>
                  </a:ext>
                </a:extLst>
              </a:tr>
              <a:tr h="370840">
                <a:tc>
                  <a:txBody>
                    <a:bodyPr/>
                    <a:lstStyle/>
                    <a:p>
                      <a:r>
                        <a:rPr lang="en-US" sz="1800" dirty="0"/>
                        <a:t>Idea</a:t>
                      </a:r>
                    </a:p>
                  </a:txBody>
                  <a:tcPr>
                    <a:solidFill>
                      <a:schemeClr val="tx2"/>
                    </a:solidFill>
                  </a:tcPr>
                </a:tc>
                <a:tc>
                  <a:txBody>
                    <a:bodyPr/>
                    <a:lstStyle/>
                    <a:p>
                      <a:r>
                        <a:rPr lang="en-US" sz="1800" dirty="0"/>
                        <a:t>Not an active project</a:t>
                      </a:r>
                    </a:p>
                  </a:txBody>
                  <a:tcPr/>
                </a:tc>
                <a:extLst>
                  <a:ext uri="{0D108BD9-81ED-4DB2-BD59-A6C34878D82A}">
                    <a16:rowId xmlns:a16="http://schemas.microsoft.com/office/drawing/2014/main" val="2755697468"/>
                  </a:ext>
                </a:extLst>
              </a:tr>
              <a:tr h="370840">
                <a:tc>
                  <a:txBody>
                    <a:bodyPr/>
                    <a:lstStyle/>
                    <a:p>
                      <a:r>
                        <a:rPr lang="en-US" sz="1800" dirty="0"/>
                        <a:t>Active</a:t>
                      </a:r>
                    </a:p>
                  </a:txBody>
                  <a:tcPr>
                    <a:solidFill>
                      <a:schemeClr val="tx2"/>
                    </a:solidFill>
                  </a:tcPr>
                </a:tc>
                <a:tc>
                  <a:txBody>
                    <a:bodyPr/>
                    <a:lstStyle/>
                    <a:p>
                      <a:r>
                        <a:rPr lang="en-US" sz="1800" dirty="0"/>
                        <a:t>Active project, work in progress</a:t>
                      </a:r>
                    </a:p>
                  </a:txBody>
                  <a:tcPr/>
                </a:tc>
                <a:extLst>
                  <a:ext uri="{0D108BD9-81ED-4DB2-BD59-A6C34878D82A}">
                    <a16:rowId xmlns:a16="http://schemas.microsoft.com/office/drawing/2014/main" val="1495705788"/>
                  </a:ext>
                </a:extLst>
              </a:tr>
              <a:tr h="370840">
                <a:tc>
                  <a:txBody>
                    <a:bodyPr/>
                    <a:lstStyle/>
                    <a:p>
                      <a:r>
                        <a:rPr lang="en-US" sz="1800" dirty="0"/>
                        <a:t>Control</a:t>
                      </a:r>
                    </a:p>
                  </a:txBody>
                  <a:tcPr>
                    <a:solidFill>
                      <a:schemeClr val="tx2"/>
                    </a:solidFill>
                  </a:tcPr>
                </a:tc>
                <a:tc>
                  <a:txBody>
                    <a:bodyPr/>
                    <a:lstStyle/>
                    <a:p>
                      <a:r>
                        <a:rPr lang="en-US" sz="1800" dirty="0"/>
                        <a:t>Main project work is complete, now tracking project benefits</a:t>
                      </a:r>
                    </a:p>
                  </a:txBody>
                  <a:tcPr/>
                </a:tc>
                <a:extLst>
                  <a:ext uri="{0D108BD9-81ED-4DB2-BD59-A6C34878D82A}">
                    <a16:rowId xmlns:a16="http://schemas.microsoft.com/office/drawing/2014/main" val="3517250922"/>
                  </a:ext>
                </a:extLst>
              </a:tr>
              <a:tr h="370840">
                <a:tc>
                  <a:txBody>
                    <a:bodyPr/>
                    <a:lstStyle/>
                    <a:p>
                      <a:r>
                        <a:rPr lang="en-US" sz="1800" dirty="0"/>
                        <a:t>Complete</a:t>
                      </a:r>
                    </a:p>
                  </a:txBody>
                  <a:tcPr>
                    <a:solidFill>
                      <a:schemeClr val="tx2"/>
                    </a:solidFill>
                  </a:tcPr>
                </a:tc>
                <a:tc>
                  <a:txBody>
                    <a:bodyPr/>
                    <a:lstStyle/>
                    <a:p>
                      <a:r>
                        <a:rPr lang="en-US" sz="1800" dirty="0"/>
                        <a:t>No work in progress, benefits have been collected.</a:t>
                      </a:r>
                    </a:p>
                  </a:txBody>
                  <a:tcPr/>
                </a:tc>
                <a:extLst>
                  <a:ext uri="{0D108BD9-81ED-4DB2-BD59-A6C34878D82A}">
                    <a16:rowId xmlns:a16="http://schemas.microsoft.com/office/drawing/2014/main" val="3315208390"/>
                  </a:ext>
                </a:extLst>
              </a:tr>
              <a:tr h="370840">
                <a:tc>
                  <a:txBody>
                    <a:bodyPr/>
                    <a:lstStyle/>
                    <a:p>
                      <a:r>
                        <a:rPr lang="en-US" sz="1800" dirty="0"/>
                        <a:t>Shelved</a:t>
                      </a:r>
                    </a:p>
                  </a:txBody>
                  <a:tcPr>
                    <a:solidFill>
                      <a:schemeClr val="tx2"/>
                    </a:solidFill>
                  </a:tcPr>
                </a:tc>
                <a:tc>
                  <a:txBody>
                    <a:bodyPr/>
                    <a:lstStyle/>
                    <a:p>
                      <a:r>
                        <a:rPr lang="en-US" sz="1800" dirty="0"/>
                        <a:t>Moves back to the Idea Funnel</a:t>
                      </a:r>
                    </a:p>
                  </a:txBody>
                  <a:tcPr/>
                </a:tc>
                <a:extLst>
                  <a:ext uri="{0D108BD9-81ED-4DB2-BD59-A6C34878D82A}">
                    <a16:rowId xmlns:a16="http://schemas.microsoft.com/office/drawing/2014/main" val="329537377"/>
                  </a:ext>
                </a:extLst>
              </a:tr>
              <a:tr h="370840">
                <a:tc>
                  <a:txBody>
                    <a:bodyPr/>
                    <a:lstStyle/>
                    <a:p>
                      <a:r>
                        <a:rPr lang="en-US" sz="1800" dirty="0"/>
                        <a:t>On Hold</a:t>
                      </a:r>
                    </a:p>
                  </a:txBody>
                  <a:tcPr>
                    <a:solidFill>
                      <a:schemeClr val="tx2"/>
                    </a:solidFill>
                  </a:tcPr>
                </a:tc>
                <a:tc>
                  <a:txBody>
                    <a:bodyPr/>
                    <a:lstStyle/>
                    <a:p>
                      <a:r>
                        <a:rPr lang="en-US" sz="1800" dirty="0"/>
                        <a:t>Active project which has hit a delay and is not moving forward</a:t>
                      </a:r>
                    </a:p>
                  </a:txBody>
                  <a:tcPr/>
                </a:tc>
                <a:extLst>
                  <a:ext uri="{0D108BD9-81ED-4DB2-BD59-A6C34878D82A}">
                    <a16:rowId xmlns:a16="http://schemas.microsoft.com/office/drawing/2014/main" val="1751881028"/>
                  </a:ext>
                </a:extLst>
              </a:tr>
              <a:tr h="370840">
                <a:tc>
                  <a:txBody>
                    <a:bodyPr/>
                    <a:lstStyle/>
                    <a:p>
                      <a:r>
                        <a:rPr lang="en-US" sz="1800" dirty="0"/>
                        <a:t>Cancelled</a:t>
                      </a:r>
                    </a:p>
                  </a:txBody>
                  <a:tcPr>
                    <a:solidFill>
                      <a:schemeClr val="tx2"/>
                    </a:solidFill>
                  </a:tcPr>
                </a:tc>
                <a:tc>
                  <a:txBody>
                    <a:bodyPr/>
                    <a:lstStyle/>
                    <a:p>
                      <a:r>
                        <a:rPr lang="en-US" sz="1800" dirty="0"/>
                        <a:t>A project that was activated and then abandoned. Some tasks may remain incomplete.</a:t>
                      </a:r>
                    </a:p>
                  </a:txBody>
                  <a:tcPr/>
                </a:tc>
                <a:extLst>
                  <a:ext uri="{0D108BD9-81ED-4DB2-BD59-A6C34878D82A}">
                    <a16:rowId xmlns:a16="http://schemas.microsoft.com/office/drawing/2014/main" val="2983934087"/>
                  </a:ext>
                </a:extLst>
              </a:tr>
            </a:tbl>
          </a:graphicData>
        </a:graphic>
      </p:graphicFrame>
      <p:pic>
        <p:nvPicPr>
          <p:cNvPr id="44" name="Picture 43">
            <a:extLst>
              <a:ext uri="{FF2B5EF4-FFF2-40B4-BE49-F238E27FC236}">
                <a16:creationId xmlns:a16="http://schemas.microsoft.com/office/drawing/2014/main" id="{0788C228-92A7-B849-B946-75098010D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59" y="2318954"/>
            <a:ext cx="7297476" cy="625040"/>
          </a:xfrm>
          <a:prstGeom prst="rect">
            <a:avLst/>
          </a:prstGeom>
        </p:spPr>
      </p:pic>
      <p:pic>
        <p:nvPicPr>
          <p:cNvPr id="48" name="Picture 47" descr="Graphical user interface, text, application, chat or text message&#10;&#10;Description automatically generated">
            <a:extLst>
              <a:ext uri="{FF2B5EF4-FFF2-40B4-BE49-F238E27FC236}">
                <a16:creationId xmlns:a16="http://schemas.microsoft.com/office/drawing/2014/main" id="{BDC2585F-C3E1-1242-A6EF-70542C19E3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1900" y="1381894"/>
            <a:ext cx="1739900" cy="1562100"/>
          </a:xfrm>
          <a:prstGeom prst="rect">
            <a:avLst/>
          </a:prstGeom>
          <a:ln w="25400">
            <a:solidFill>
              <a:schemeClr val="tx2"/>
            </a:solidFill>
          </a:ln>
        </p:spPr>
      </p:pic>
      <p:sp>
        <p:nvSpPr>
          <p:cNvPr id="49" name="Text Placeholder 4">
            <a:extLst>
              <a:ext uri="{FF2B5EF4-FFF2-40B4-BE49-F238E27FC236}">
                <a16:creationId xmlns:a16="http://schemas.microsoft.com/office/drawing/2014/main" id="{71C9D9C5-B11C-AD4F-9B10-EB77242B03A3}"/>
              </a:ext>
            </a:extLst>
          </p:cNvPr>
          <p:cNvSpPr>
            <a:spLocks noGrp="1"/>
          </p:cNvSpPr>
          <p:nvPr>
            <p:ph type="body" sz="quarter" idx="12"/>
          </p:nvPr>
        </p:nvSpPr>
        <p:spPr>
          <a:xfrm>
            <a:off x="612443" y="1853662"/>
            <a:ext cx="10627858" cy="1280495"/>
          </a:xfrm>
        </p:spPr>
        <p:txBody>
          <a:bodyPr/>
          <a:lstStyle/>
          <a:p>
            <a:r>
              <a:rPr lang="en-US" dirty="0"/>
              <a:t>Standard project status flow:</a:t>
            </a:r>
          </a:p>
          <a:p>
            <a:pPr marL="0" indent="0">
              <a:buNone/>
            </a:pPr>
            <a:endParaRPr lang="en-US" dirty="0"/>
          </a:p>
        </p:txBody>
      </p:sp>
    </p:spTree>
    <p:extLst>
      <p:ext uri="{BB962C8B-B14F-4D97-AF65-F5344CB8AC3E}">
        <p14:creationId xmlns:p14="http://schemas.microsoft.com/office/powerpoint/2010/main" val="2287931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1654-9502-D54A-BE45-561DD60CC012}"/>
              </a:ext>
            </a:extLst>
          </p:cNvPr>
          <p:cNvSpPr>
            <a:spLocks noGrp="1"/>
          </p:cNvSpPr>
          <p:nvPr>
            <p:ph type="title"/>
          </p:nvPr>
        </p:nvSpPr>
        <p:spPr>
          <a:xfrm>
            <a:off x="259541" y="136525"/>
            <a:ext cx="8387578" cy="875954"/>
          </a:xfrm>
        </p:spPr>
        <p:txBody>
          <a:bodyPr/>
          <a:lstStyle/>
          <a:p>
            <a:r>
              <a:rPr lang="en-US" dirty="0"/>
              <a:t>Team / Stakeholders</a:t>
            </a:r>
          </a:p>
        </p:txBody>
      </p:sp>
      <p:sp>
        <p:nvSpPr>
          <p:cNvPr id="3" name="Footer Placeholder 2">
            <a:extLst>
              <a:ext uri="{FF2B5EF4-FFF2-40B4-BE49-F238E27FC236}">
                <a16:creationId xmlns:a16="http://schemas.microsoft.com/office/drawing/2014/main" id="{0D037D19-3D1B-C647-86D5-0A9DCEF49DA1}"/>
              </a:ext>
            </a:extLst>
          </p:cNvPr>
          <p:cNvSpPr>
            <a:spLocks noGrp="1"/>
          </p:cNvSpPr>
          <p:nvPr>
            <p:ph type="ftr" sz="quarter" idx="10"/>
          </p:nvPr>
        </p:nvSpPr>
        <p:spPr/>
        <p:txBody>
          <a:bodyPr/>
          <a:lstStyle/>
          <a:p>
            <a:r>
              <a:rPr lang="en-US">
                <a:solidFill>
                  <a:schemeClr val="bg1">
                    <a:lumMod val="50000"/>
                  </a:schemeClr>
                </a:solidFill>
                <a:latin typeface="Calibri" panose="020F0502020204030204" pitchFamily="34" charset="0"/>
                <a:sym typeface="Symbol"/>
              </a:rPr>
              <a:t> 2021 KPI Fire</a:t>
            </a:r>
            <a:endParaRPr lang="en-US" dirty="0">
              <a:solidFill>
                <a:schemeClr val="bg1">
                  <a:lumMod val="50000"/>
                </a:schemeClr>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9B251AB8-CAB2-6E45-83C5-40CA6836F921}"/>
              </a:ext>
            </a:extLst>
          </p:cNvPr>
          <p:cNvSpPr>
            <a:spLocks noGrp="1"/>
          </p:cNvSpPr>
          <p:nvPr>
            <p:ph type="sldNum" sz="quarter" idx="11"/>
          </p:nvPr>
        </p:nvSpPr>
        <p:spPr/>
        <p:txBody>
          <a:bodyPr/>
          <a:lstStyle/>
          <a:p>
            <a:fld id="{8699F50C-BE38-4BD0-BA84-9B090E1F2B9B}" type="slidenum">
              <a:rPr lang="en-IN" smtClean="0">
                <a:solidFill>
                  <a:schemeClr val="bg1">
                    <a:lumMod val="50000"/>
                  </a:schemeClr>
                </a:solidFill>
              </a:rPr>
              <a:pPr/>
              <a:t>26</a:t>
            </a:fld>
            <a:endParaRPr lang="en-IN" dirty="0">
              <a:solidFill>
                <a:schemeClr val="bg1">
                  <a:lumMod val="50000"/>
                </a:schemeClr>
              </a:solidFill>
            </a:endParaRPr>
          </a:p>
        </p:txBody>
      </p:sp>
      <p:sp>
        <p:nvSpPr>
          <p:cNvPr id="5" name="Text Placeholder 4">
            <a:extLst>
              <a:ext uri="{FF2B5EF4-FFF2-40B4-BE49-F238E27FC236}">
                <a16:creationId xmlns:a16="http://schemas.microsoft.com/office/drawing/2014/main" id="{F58E5056-9B27-E848-A8E2-8E3E31E30040}"/>
              </a:ext>
            </a:extLst>
          </p:cNvPr>
          <p:cNvSpPr>
            <a:spLocks noGrp="1"/>
          </p:cNvSpPr>
          <p:nvPr>
            <p:ph type="body" sz="quarter" idx="12"/>
          </p:nvPr>
        </p:nvSpPr>
        <p:spPr>
          <a:xfrm>
            <a:off x="519113" y="1506745"/>
            <a:ext cx="10627858" cy="919903"/>
          </a:xfrm>
        </p:spPr>
        <p:txBody>
          <a:bodyPr/>
          <a:lstStyle/>
          <a:p>
            <a:pPr marL="457200" indent="-457200">
              <a:buFont typeface="+mj-lt"/>
              <a:buAutoNum type="arabicPeriod"/>
            </a:pPr>
            <a:r>
              <a:rPr lang="en-US" sz="2200" dirty="0"/>
              <a:t>Determine who the project is visible to and if it should be flexible to team members editing tasks.</a:t>
            </a:r>
          </a:p>
        </p:txBody>
      </p:sp>
      <p:pic>
        <p:nvPicPr>
          <p:cNvPr id="13" name="Picture 12" descr="Graphical user interface, text, application, email, website&#10;&#10;Description automatically generated">
            <a:extLst>
              <a:ext uri="{FF2B5EF4-FFF2-40B4-BE49-F238E27FC236}">
                <a16:creationId xmlns:a16="http://schemas.microsoft.com/office/drawing/2014/main" id="{73AFC5C6-F383-C34F-AFF8-F8962C0007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863" y="2375849"/>
            <a:ext cx="9166357" cy="1345854"/>
          </a:xfrm>
          <a:prstGeom prst="rect">
            <a:avLst/>
          </a:prstGeom>
          <a:ln>
            <a:solidFill>
              <a:schemeClr val="tx2"/>
            </a:solidFill>
          </a:ln>
        </p:spPr>
      </p:pic>
      <p:sp>
        <p:nvSpPr>
          <p:cNvPr id="17" name="Text Placeholder 4">
            <a:extLst>
              <a:ext uri="{FF2B5EF4-FFF2-40B4-BE49-F238E27FC236}">
                <a16:creationId xmlns:a16="http://schemas.microsoft.com/office/drawing/2014/main" id="{751B2983-4287-7A44-9BA1-18C9FD1BE603}"/>
              </a:ext>
            </a:extLst>
          </p:cNvPr>
          <p:cNvSpPr txBox="1">
            <a:spLocks/>
          </p:cNvSpPr>
          <p:nvPr/>
        </p:nvSpPr>
        <p:spPr>
          <a:xfrm>
            <a:off x="519113" y="3889083"/>
            <a:ext cx="10627858" cy="502415"/>
          </a:xfrm>
          <a:prstGeom prst="rect">
            <a:avLst/>
          </a:prstGeom>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t>2.    Add users to the team, check Notify to email the newly added member. If team member is not already user in app, then Invite a User.</a:t>
            </a:r>
          </a:p>
        </p:txBody>
      </p:sp>
      <p:grpSp>
        <p:nvGrpSpPr>
          <p:cNvPr id="21" name="Group 20">
            <a:extLst>
              <a:ext uri="{FF2B5EF4-FFF2-40B4-BE49-F238E27FC236}">
                <a16:creationId xmlns:a16="http://schemas.microsoft.com/office/drawing/2014/main" id="{9855C8FD-DC97-534A-92BF-7FEA55C0D92F}"/>
              </a:ext>
            </a:extLst>
          </p:cNvPr>
          <p:cNvGrpSpPr/>
          <p:nvPr/>
        </p:nvGrpSpPr>
        <p:grpSpPr>
          <a:xfrm>
            <a:off x="795863" y="4726593"/>
            <a:ext cx="9207484" cy="1127607"/>
            <a:chOff x="795863" y="4726593"/>
            <a:chExt cx="9207484" cy="1127607"/>
          </a:xfrm>
        </p:grpSpPr>
        <p:pic>
          <p:nvPicPr>
            <p:cNvPr id="15" name="Picture 14">
              <a:extLst>
                <a:ext uri="{FF2B5EF4-FFF2-40B4-BE49-F238E27FC236}">
                  <a16:creationId xmlns:a16="http://schemas.microsoft.com/office/drawing/2014/main" id="{B277F704-9D44-D044-AA71-6FA671AFD1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863" y="4726593"/>
              <a:ext cx="9166357" cy="1127607"/>
            </a:xfrm>
            <a:prstGeom prst="rect">
              <a:avLst/>
            </a:prstGeom>
            <a:ln>
              <a:solidFill>
                <a:schemeClr val="tx2"/>
              </a:solidFill>
            </a:ln>
          </p:spPr>
        </p:pic>
        <p:pic>
          <p:nvPicPr>
            <p:cNvPr id="20" name="Picture 19" descr="Graphical user interface, application&#10;&#10;Description automatically generated">
              <a:extLst>
                <a:ext uri="{FF2B5EF4-FFF2-40B4-BE49-F238E27FC236}">
                  <a16:creationId xmlns:a16="http://schemas.microsoft.com/office/drawing/2014/main" id="{FE91FA07-29D9-D949-BA0A-436D1ED4B1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6367" y="4750355"/>
              <a:ext cx="1576980" cy="751816"/>
            </a:xfrm>
            <a:prstGeom prst="rect">
              <a:avLst/>
            </a:prstGeom>
          </p:spPr>
        </p:pic>
      </p:grpSp>
    </p:spTree>
    <p:extLst>
      <p:ext uri="{BB962C8B-B14F-4D97-AF65-F5344CB8AC3E}">
        <p14:creationId xmlns:p14="http://schemas.microsoft.com/office/powerpoint/2010/main" val="328202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1654-9502-D54A-BE45-561DD60CC012}"/>
              </a:ext>
            </a:extLst>
          </p:cNvPr>
          <p:cNvSpPr>
            <a:spLocks noGrp="1"/>
          </p:cNvSpPr>
          <p:nvPr>
            <p:ph type="title"/>
          </p:nvPr>
        </p:nvSpPr>
        <p:spPr>
          <a:xfrm>
            <a:off x="259541" y="136525"/>
            <a:ext cx="8387578" cy="875954"/>
          </a:xfrm>
        </p:spPr>
        <p:txBody>
          <a:bodyPr/>
          <a:lstStyle/>
          <a:p>
            <a:r>
              <a:rPr lang="en-US" dirty="0"/>
              <a:t>Team / Stakeholders</a:t>
            </a:r>
          </a:p>
        </p:txBody>
      </p:sp>
      <p:sp>
        <p:nvSpPr>
          <p:cNvPr id="3" name="Footer Placeholder 2">
            <a:extLst>
              <a:ext uri="{FF2B5EF4-FFF2-40B4-BE49-F238E27FC236}">
                <a16:creationId xmlns:a16="http://schemas.microsoft.com/office/drawing/2014/main" id="{0D037D19-3D1B-C647-86D5-0A9DCEF49DA1}"/>
              </a:ext>
            </a:extLst>
          </p:cNvPr>
          <p:cNvSpPr>
            <a:spLocks noGrp="1"/>
          </p:cNvSpPr>
          <p:nvPr>
            <p:ph type="ftr" sz="quarter" idx="10"/>
          </p:nvPr>
        </p:nvSpPr>
        <p:spPr/>
        <p:txBody>
          <a:bodyPr/>
          <a:lstStyle/>
          <a:p>
            <a:r>
              <a:rPr lang="en-US">
                <a:solidFill>
                  <a:schemeClr val="bg1">
                    <a:lumMod val="50000"/>
                  </a:schemeClr>
                </a:solidFill>
                <a:latin typeface="Calibri" panose="020F0502020204030204" pitchFamily="34" charset="0"/>
                <a:sym typeface="Symbol"/>
              </a:rPr>
              <a:t> 2021 KPI Fire</a:t>
            </a:r>
            <a:endParaRPr lang="en-US" dirty="0">
              <a:solidFill>
                <a:schemeClr val="bg1">
                  <a:lumMod val="50000"/>
                </a:schemeClr>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9B251AB8-CAB2-6E45-83C5-40CA6836F921}"/>
              </a:ext>
            </a:extLst>
          </p:cNvPr>
          <p:cNvSpPr>
            <a:spLocks noGrp="1"/>
          </p:cNvSpPr>
          <p:nvPr>
            <p:ph type="sldNum" sz="quarter" idx="11"/>
          </p:nvPr>
        </p:nvSpPr>
        <p:spPr/>
        <p:txBody>
          <a:bodyPr/>
          <a:lstStyle/>
          <a:p>
            <a:fld id="{8699F50C-BE38-4BD0-BA84-9B090E1F2B9B}" type="slidenum">
              <a:rPr lang="en-IN" smtClean="0">
                <a:solidFill>
                  <a:schemeClr val="bg1">
                    <a:lumMod val="50000"/>
                  </a:schemeClr>
                </a:solidFill>
              </a:rPr>
              <a:pPr/>
              <a:t>27</a:t>
            </a:fld>
            <a:endParaRPr lang="en-IN" dirty="0">
              <a:solidFill>
                <a:schemeClr val="bg1">
                  <a:lumMod val="50000"/>
                </a:schemeClr>
              </a:solidFill>
            </a:endParaRPr>
          </a:p>
        </p:txBody>
      </p:sp>
      <p:sp>
        <p:nvSpPr>
          <p:cNvPr id="5" name="Text Placeholder 4">
            <a:extLst>
              <a:ext uri="{FF2B5EF4-FFF2-40B4-BE49-F238E27FC236}">
                <a16:creationId xmlns:a16="http://schemas.microsoft.com/office/drawing/2014/main" id="{F58E5056-9B27-E848-A8E2-8E3E31E30040}"/>
              </a:ext>
            </a:extLst>
          </p:cNvPr>
          <p:cNvSpPr>
            <a:spLocks noGrp="1"/>
          </p:cNvSpPr>
          <p:nvPr>
            <p:ph type="body" sz="quarter" idx="12"/>
          </p:nvPr>
        </p:nvSpPr>
        <p:spPr>
          <a:xfrm>
            <a:off x="542904" y="1574800"/>
            <a:ext cx="10627858" cy="525398"/>
          </a:xfrm>
        </p:spPr>
        <p:txBody>
          <a:bodyPr/>
          <a:lstStyle/>
          <a:p>
            <a:pPr marL="0" indent="0">
              <a:buNone/>
            </a:pPr>
            <a:r>
              <a:rPr lang="en-US" dirty="0"/>
              <a:t>3.    Assign user roles within the project. </a:t>
            </a:r>
          </a:p>
        </p:txBody>
      </p:sp>
      <p:graphicFrame>
        <p:nvGraphicFramePr>
          <p:cNvPr id="6" name="Table 6">
            <a:extLst>
              <a:ext uri="{FF2B5EF4-FFF2-40B4-BE49-F238E27FC236}">
                <a16:creationId xmlns:a16="http://schemas.microsoft.com/office/drawing/2014/main" id="{2E8CA9DB-2BE2-A547-8523-F0C8B790A14E}"/>
              </a:ext>
            </a:extLst>
          </p:cNvPr>
          <p:cNvGraphicFramePr>
            <a:graphicFrameLocks noGrp="1"/>
          </p:cNvGraphicFramePr>
          <p:nvPr>
            <p:extLst>
              <p:ext uri="{D42A27DB-BD31-4B8C-83A1-F6EECF244321}">
                <p14:modId xmlns:p14="http://schemas.microsoft.com/office/powerpoint/2010/main" val="1292774103"/>
              </p:ext>
            </p:extLst>
          </p:nvPr>
        </p:nvGraphicFramePr>
        <p:xfrm>
          <a:off x="899751" y="3389929"/>
          <a:ext cx="9812562" cy="2708980"/>
        </p:xfrm>
        <a:graphic>
          <a:graphicData uri="http://schemas.openxmlformats.org/drawingml/2006/table">
            <a:tbl>
              <a:tblPr firstRow="1" bandRow="1"/>
              <a:tblGrid>
                <a:gridCol w="2058642">
                  <a:extLst>
                    <a:ext uri="{9D8B030D-6E8A-4147-A177-3AD203B41FA5}">
                      <a16:colId xmlns:a16="http://schemas.microsoft.com/office/drawing/2014/main" val="3975131926"/>
                    </a:ext>
                  </a:extLst>
                </a:gridCol>
                <a:gridCol w="7753920">
                  <a:extLst>
                    <a:ext uri="{9D8B030D-6E8A-4147-A177-3AD203B41FA5}">
                      <a16:colId xmlns:a16="http://schemas.microsoft.com/office/drawing/2014/main" val="3003751092"/>
                    </a:ext>
                  </a:extLst>
                </a:gridCol>
              </a:tblGrid>
              <a:tr h="448645">
                <a:tc>
                  <a:txBody>
                    <a:bodyPr/>
                    <a:lstStyle/>
                    <a:p>
                      <a:r>
                        <a:rPr lang="en-US" sz="1800" b="1" dirty="0">
                          <a:solidFill>
                            <a:schemeClr val="bg1"/>
                          </a:solidFill>
                        </a:rPr>
                        <a:t>Team Role</a:t>
                      </a:r>
                    </a:p>
                  </a:txBody>
                  <a:tcPr>
                    <a:solidFill>
                      <a:schemeClr val="tx2">
                        <a:lumMod val="25000"/>
                      </a:schemeClr>
                    </a:solidFill>
                  </a:tcPr>
                </a:tc>
                <a:tc>
                  <a:txBody>
                    <a:bodyPr/>
                    <a:lstStyle/>
                    <a:p>
                      <a:r>
                        <a:rPr lang="en-US" sz="1800" b="1" dirty="0">
                          <a:solidFill>
                            <a:schemeClr val="bg1"/>
                          </a:solidFill>
                        </a:rPr>
                        <a:t>Description</a:t>
                      </a:r>
                    </a:p>
                  </a:txBody>
                  <a:tcPr>
                    <a:solidFill>
                      <a:schemeClr val="tx2">
                        <a:lumMod val="25000"/>
                      </a:schemeClr>
                    </a:solidFill>
                  </a:tcPr>
                </a:tc>
                <a:extLst>
                  <a:ext uri="{0D108BD9-81ED-4DB2-BD59-A6C34878D82A}">
                    <a16:rowId xmlns:a16="http://schemas.microsoft.com/office/drawing/2014/main" val="2980708081"/>
                  </a:ext>
                </a:extLst>
              </a:tr>
              <a:tr h="448645">
                <a:tc>
                  <a:txBody>
                    <a:bodyPr/>
                    <a:lstStyle/>
                    <a:p>
                      <a:r>
                        <a:rPr lang="en-US" dirty="0"/>
                        <a:t>Project Leader</a:t>
                      </a:r>
                    </a:p>
                  </a:txBody>
                  <a:tcPr>
                    <a:solidFill>
                      <a:schemeClr val="bg1">
                        <a:lumMod val="95000"/>
                      </a:schemeClr>
                    </a:solidFill>
                  </a:tcPr>
                </a:tc>
                <a:tc>
                  <a:txBody>
                    <a:bodyPr/>
                    <a:lstStyle/>
                    <a:p>
                      <a:r>
                        <a:rPr lang="en-US" dirty="0"/>
                        <a:t>Only 1 per project, the project owner. </a:t>
                      </a:r>
                      <a:r>
                        <a:rPr lang="en-US" dirty="0">
                          <a:solidFill>
                            <a:srgbClr val="70C0EF"/>
                          </a:solidFill>
                        </a:rPr>
                        <a:t>&lt;company specific definitions&gt;</a:t>
                      </a:r>
                    </a:p>
                  </a:txBody>
                  <a:tcPr/>
                </a:tc>
                <a:extLst>
                  <a:ext uri="{0D108BD9-81ED-4DB2-BD59-A6C34878D82A}">
                    <a16:rowId xmlns:a16="http://schemas.microsoft.com/office/drawing/2014/main" val="89777710"/>
                  </a:ext>
                </a:extLst>
              </a:tr>
              <a:tr h="766351">
                <a:tc>
                  <a:txBody>
                    <a:bodyPr/>
                    <a:lstStyle/>
                    <a:p>
                      <a:r>
                        <a:rPr lang="en-US" dirty="0"/>
                        <a:t>Sponsor</a:t>
                      </a:r>
                    </a:p>
                  </a:txBody>
                  <a:tcPr>
                    <a:solidFill>
                      <a:schemeClr val="bg1">
                        <a:lumMod val="95000"/>
                      </a:schemeClr>
                    </a:solidFill>
                  </a:tcPr>
                </a:tc>
                <a:tc>
                  <a:txBody>
                    <a:bodyPr/>
                    <a:lstStyle/>
                    <a:p>
                      <a:r>
                        <a:rPr lang="en-US" dirty="0"/>
                        <a:t>Only 1 per project, typically, an executive who owns the budget or department that the project is being completed in.</a:t>
                      </a:r>
                      <a:r>
                        <a:rPr lang="en-US" dirty="0">
                          <a:solidFill>
                            <a:srgbClr val="70C0EF"/>
                          </a:solidFill>
                        </a:rPr>
                        <a:t> &lt;company specific definitions&gt;</a:t>
                      </a:r>
                      <a:endParaRPr lang="en-US" dirty="0"/>
                    </a:p>
                  </a:txBody>
                  <a:tcPr/>
                </a:tc>
                <a:extLst>
                  <a:ext uri="{0D108BD9-81ED-4DB2-BD59-A6C34878D82A}">
                    <a16:rowId xmlns:a16="http://schemas.microsoft.com/office/drawing/2014/main" val="3193420863"/>
                  </a:ext>
                </a:extLst>
              </a:tr>
              <a:tr h="448645">
                <a:tc>
                  <a:txBody>
                    <a:bodyPr/>
                    <a:lstStyle/>
                    <a:p>
                      <a:r>
                        <a:rPr lang="en-US" dirty="0"/>
                        <a:t>Champion</a:t>
                      </a:r>
                    </a:p>
                  </a:txBody>
                  <a:tcPr>
                    <a:solidFill>
                      <a:schemeClr val="bg1">
                        <a:lumMod val="95000"/>
                      </a:schemeClr>
                    </a:solidFill>
                  </a:tcPr>
                </a:tc>
                <a:tc>
                  <a:txBody>
                    <a:bodyPr/>
                    <a:lstStyle/>
                    <a:p>
                      <a:r>
                        <a:rPr lang="en-US" dirty="0"/>
                        <a:t>Same permissions as a Sponsor  </a:t>
                      </a:r>
                      <a:r>
                        <a:rPr lang="en-US" dirty="0">
                          <a:solidFill>
                            <a:srgbClr val="70C0EF"/>
                          </a:solidFill>
                        </a:rPr>
                        <a:t>&lt;company specific definitions&gt;</a:t>
                      </a:r>
                      <a:endParaRPr lang="en-US" dirty="0"/>
                    </a:p>
                  </a:txBody>
                  <a:tcPr/>
                </a:tc>
                <a:extLst>
                  <a:ext uri="{0D108BD9-81ED-4DB2-BD59-A6C34878D82A}">
                    <a16:rowId xmlns:a16="http://schemas.microsoft.com/office/drawing/2014/main" val="2770427790"/>
                  </a:ext>
                </a:extLst>
              </a:tr>
              <a:tr h="448645">
                <a:tc>
                  <a:txBody>
                    <a:bodyPr/>
                    <a:lstStyle/>
                    <a:p>
                      <a:r>
                        <a:rPr lang="en-US" dirty="0"/>
                        <a:t>Member</a:t>
                      </a:r>
                    </a:p>
                  </a:txBody>
                  <a:tcPr>
                    <a:solidFill>
                      <a:schemeClr val="bg1">
                        <a:lumMod val="95000"/>
                      </a:schemeClr>
                    </a:solidFill>
                  </a:tcPr>
                </a:tc>
                <a:tc>
                  <a:txBody>
                    <a:bodyPr/>
                    <a:lstStyle/>
                    <a:p>
                      <a:r>
                        <a:rPr lang="en-US" dirty="0"/>
                        <a:t>Person who is completing tasks in project  </a:t>
                      </a:r>
                      <a:r>
                        <a:rPr lang="en-US" dirty="0">
                          <a:solidFill>
                            <a:srgbClr val="70C0EF"/>
                          </a:solidFill>
                        </a:rPr>
                        <a:t>&lt;company specific definitions&gt;</a:t>
                      </a:r>
                      <a:endParaRPr lang="en-US" dirty="0"/>
                    </a:p>
                  </a:txBody>
                  <a:tcPr/>
                </a:tc>
                <a:extLst>
                  <a:ext uri="{0D108BD9-81ED-4DB2-BD59-A6C34878D82A}">
                    <a16:rowId xmlns:a16="http://schemas.microsoft.com/office/drawing/2014/main" val="1902219277"/>
                  </a:ext>
                </a:extLst>
              </a:tr>
            </a:tbl>
          </a:graphicData>
        </a:graphic>
      </p:graphicFrame>
      <p:pic>
        <p:nvPicPr>
          <p:cNvPr id="10" name="Picture 9">
            <a:extLst>
              <a:ext uri="{FF2B5EF4-FFF2-40B4-BE49-F238E27FC236}">
                <a16:creationId xmlns:a16="http://schemas.microsoft.com/office/drawing/2014/main" id="{71B00BA8-DC0E-1642-B968-6FD071115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37" y="2222537"/>
            <a:ext cx="9166357" cy="872987"/>
          </a:xfrm>
          <a:prstGeom prst="rect">
            <a:avLst/>
          </a:prstGeom>
        </p:spPr>
      </p:pic>
    </p:spTree>
    <p:extLst>
      <p:ext uri="{BB962C8B-B14F-4D97-AF65-F5344CB8AC3E}">
        <p14:creationId xmlns:p14="http://schemas.microsoft.com/office/powerpoint/2010/main" val="1530564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5136C-7001-DC43-BBC9-CDDA1E67785E}"/>
              </a:ext>
            </a:extLst>
          </p:cNvPr>
          <p:cNvSpPr>
            <a:spLocks noGrp="1"/>
          </p:cNvSpPr>
          <p:nvPr>
            <p:ph type="title"/>
          </p:nvPr>
        </p:nvSpPr>
        <p:spPr/>
        <p:txBody>
          <a:bodyPr/>
          <a:lstStyle/>
          <a:p>
            <a:r>
              <a:rPr lang="en-US" dirty="0"/>
              <a:t>Project Workflows</a:t>
            </a:r>
          </a:p>
        </p:txBody>
      </p:sp>
      <p:sp>
        <p:nvSpPr>
          <p:cNvPr id="3" name="Footer Placeholder 2">
            <a:extLst>
              <a:ext uri="{FF2B5EF4-FFF2-40B4-BE49-F238E27FC236}">
                <a16:creationId xmlns:a16="http://schemas.microsoft.com/office/drawing/2014/main" id="{ADB7560C-D5C8-1542-AD1B-BCAB74EFBB14}"/>
              </a:ext>
            </a:extLst>
          </p:cNvPr>
          <p:cNvSpPr>
            <a:spLocks noGrp="1"/>
          </p:cNvSpPr>
          <p:nvPr>
            <p:ph type="ftr" sz="quarter" idx="10"/>
          </p:nvPr>
        </p:nvSpPr>
        <p:spPr/>
        <p:txBody>
          <a:bodyPr/>
          <a:lstStyle/>
          <a:p>
            <a:r>
              <a:rPr lang="en-US">
                <a:solidFill>
                  <a:schemeClr val="bg1">
                    <a:lumMod val="50000"/>
                  </a:schemeClr>
                </a:solidFill>
                <a:latin typeface="Calibri" panose="020F0502020204030204" pitchFamily="34" charset="0"/>
                <a:sym typeface="Symbol"/>
              </a:rPr>
              <a:t> 2021 KPI Fire</a:t>
            </a:r>
            <a:endParaRPr lang="en-US" dirty="0">
              <a:solidFill>
                <a:schemeClr val="bg1">
                  <a:lumMod val="50000"/>
                </a:schemeClr>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A5C3AA46-3F41-D749-ADDE-5DA8D1982834}"/>
              </a:ext>
            </a:extLst>
          </p:cNvPr>
          <p:cNvSpPr>
            <a:spLocks noGrp="1"/>
          </p:cNvSpPr>
          <p:nvPr>
            <p:ph type="sldNum" sz="quarter" idx="11"/>
          </p:nvPr>
        </p:nvSpPr>
        <p:spPr/>
        <p:txBody>
          <a:bodyPr/>
          <a:lstStyle/>
          <a:p>
            <a:fld id="{8699F50C-BE38-4BD0-BA84-9B090E1F2B9B}" type="slidenum">
              <a:rPr lang="en-IN" smtClean="0">
                <a:solidFill>
                  <a:schemeClr val="bg1">
                    <a:lumMod val="50000"/>
                  </a:schemeClr>
                </a:solidFill>
              </a:rPr>
              <a:pPr/>
              <a:t>28</a:t>
            </a:fld>
            <a:endParaRPr lang="en-IN" dirty="0">
              <a:solidFill>
                <a:schemeClr val="bg1">
                  <a:lumMod val="50000"/>
                </a:schemeClr>
              </a:solidFill>
            </a:endParaRPr>
          </a:p>
        </p:txBody>
      </p:sp>
      <p:sp>
        <p:nvSpPr>
          <p:cNvPr id="5" name="Text Placeholder 4">
            <a:extLst>
              <a:ext uri="{FF2B5EF4-FFF2-40B4-BE49-F238E27FC236}">
                <a16:creationId xmlns:a16="http://schemas.microsoft.com/office/drawing/2014/main" id="{0D776882-B414-7B4D-99F9-4F4F7244D80A}"/>
              </a:ext>
            </a:extLst>
          </p:cNvPr>
          <p:cNvSpPr>
            <a:spLocks noGrp="1"/>
          </p:cNvSpPr>
          <p:nvPr>
            <p:ph type="body" sz="quarter" idx="12"/>
          </p:nvPr>
        </p:nvSpPr>
        <p:spPr>
          <a:xfrm>
            <a:off x="519113" y="1706032"/>
            <a:ext cx="9759206" cy="898271"/>
          </a:xfrm>
        </p:spPr>
        <p:txBody>
          <a:bodyPr/>
          <a:lstStyle/>
          <a:p>
            <a:r>
              <a:rPr lang="en-US" sz="2200" dirty="0"/>
              <a:t>Workflows are templates with specific sets of task groups and tasks.  Available workflows are configured by KPI Fire Admins.</a:t>
            </a:r>
          </a:p>
          <a:p>
            <a:r>
              <a:rPr lang="en-US" sz="2200" dirty="0"/>
              <a:t>Assign workflows to projects with preset charter fields, task groups, and tasks.</a:t>
            </a:r>
          </a:p>
        </p:txBody>
      </p:sp>
      <p:pic>
        <p:nvPicPr>
          <p:cNvPr id="9" name="Picture 8" descr="Graphical user interface, text, application, email&#10;&#10;Description automatically generated">
            <a:extLst>
              <a:ext uri="{FF2B5EF4-FFF2-40B4-BE49-F238E27FC236}">
                <a16:creationId xmlns:a16="http://schemas.microsoft.com/office/drawing/2014/main" id="{3B0453C9-F7BD-6841-B8CE-6007407BD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5516" y="3096225"/>
            <a:ext cx="6460967" cy="2974697"/>
          </a:xfrm>
          <a:prstGeom prst="rect">
            <a:avLst/>
          </a:prstGeom>
          <a:ln>
            <a:solidFill>
              <a:schemeClr val="tx2"/>
            </a:solidFill>
          </a:ln>
        </p:spPr>
      </p:pic>
    </p:spTree>
    <p:extLst>
      <p:ext uri="{BB962C8B-B14F-4D97-AF65-F5344CB8AC3E}">
        <p14:creationId xmlns:p14="http://schemas.microsoft.com/office/powerpoint/2010/main" val="2330033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911F-D198-8044-9B33-FE8BD0BCEF5F}"/>
              </a:ext>
            </a:extLst>
          </p:cNvPr>
          <p:cNvSpPr>
            <a:spLocks noGrp="1"/>
          </p:cNvSpPr>
          <p:nvPr>
            <p:ph type="title"/>
          </p:nvPr>
        </p:nvSpPr>
        <p:spPr/>
        <p:txBody>
          <a:bodyPr/>
          <a:lstStyle/>
          <a:p>
            <a:r>
              <a:rPr lang="en-US" dirty="0"/>
              <a:t>Workflow Examples</a:t>
            </a:r>
          </a:p>
        </p:txBody>
      </p:sp>
      <p:sp>
        <p:nvSpPr>
          <p:cNvPr id="3" name="Footer Placeholder 2">
            <a:extLst>
              <a:ext uri="{FF2B5EF4-FFF2-40B4-BE49-F238E27FC236}">
                <a16:creationId xmlns:a16="http://schemas.microsoft.com/office/drawing/2014/main" id="{AC79FFE7-AE44-DD49-9BBD-68B3FDA265EA}"/>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45421965-8D0B-4443-8D1D-CD928D57B03F}"/>
              </a:ext>
            </a:extLst>
          </p:cNvPr>
          <p:cNvSpPr>
            <a:spLocks noGrp="1"/>
          </p:cNvSpPr>
          <p:nvPr>
            <p:ph type="sldNum" sz="quarter" idx="11"/>
          </p:nvPr>
        </p:nvSpPr>
        <p:spPr/>
        <p:txBody>
          <a:bodyPr/>
          <a:lstStyle/>
          <a:p>
            <a:fld id="{8699F50C-BE38-4BD0-BA84-9B090E1F2B9B}" type="slidenum">
              <a:rPr lang="en-IN" smtClean="0"/>
              <a:pPr/>
              <a:t>29</a:t>
            </a:fld>
            <a:endParaRPr lang="en-IN" dirty="0"/>
          </a:p>
        </p:txBody>
      </p:sp>
      <p:sp>
        <p:nvSpPr>
          <p:cNvPr id="5" name="Text Placeholder 4">
            <a:extLst>
              <a:ext uri="{FF2B5EF4-FFF2-40B4-BE49-F238E27FC236}">
                <a16:creationId xmlns:a16="http://schemas.microsoft.com/office/drawing/2014/main" id="{743ACD72-CF03-7B45-88E7-0BDD3CB93642}"/>
              </a:ext>
            </a:extLst>
          </p:cNvPr>
          <p:cNvSpPr>
            <a:spLocks noGrp="1"/>
          </p:cNvSpPr>
          <p:nvPr>
            <p:ph type="body" sz="quarter" idx="12"/>
          </p:nvPr>
        </p:nvSpPr>
        <p:spPr/>
        <p:txBody>
          <a:bodyPr/>
          <a:lstStyle/>
          <a:p>
            <a:r>
              <a:rPr lang="en-US" dirty="0"/>
              <a:t>Workflows are made available to users by admin configurations</a:t>
            </a:r>
          </a:p>
        </p:txBody>
      </p:sp>
      <p:graphicFrame>
        <p:nvGraphicFramePr>
          <p:cNvPr id="6" name="Table 10">
            <a:extLst>
              <a:ext uri="{FF2B5EF4-FFF2-40B4-BE49-F238E27FC236}">
                <a16:creationId xmlns:a16="http://schemas.microsoft.com/office/drawing/2014/main" id="{C89D1FA6-40B6-E547-8D6A-306BBFA4E79C}"/>
              </a:ext>
            </a:extLst>
          </p:cNvPr>
          <p:cNvGraphicFramePr>
            <a:graphicFrameLocks noGrp="1"/>
          </p:cNvGraphicFramePr>
          <p:nvPr>
            <p:extLst>
              <p:ext uri="{D42A27DB-BD31-4B8C-83A1-F6EECF244321}">
                <p14:modId xmlns:p14="http://schemas.microsoft.com/office/powerpoint/2010/main" val="962918258"/>
              </p:ext>
            </p:extLst>
          </p:nvPr>
        </p:nvGraphicFramePr>
        <p:xfrm>
          <a:off x="1572063" y="2613752"/>
          <a:ext cx="8574800" cy="3109023"/>
        </p:xfrm>
        <a:graphic>
          <a:graphicData uri="http://schemas.openxmlformats.org/drawingml/2006/table">
            <a:tbl>
              <a:tblPr firstRow="1" bandRow="1"/>
              <a:tblGrid>
                <a:gridCol w="1774593">
                  <a:extLst>
                    <a:ext uri="{9D8B030D-6E8A-4147-A177-3AD203B41FA5}">
                      <a16:colId xmlns:a16="http://schemas.microsoft.com/office/drawing/2014/main" val="2199551828"/>
                    </a:ext>
                  </a:extLst>
                </a:gridCol>
                <a:gridCol w="6800207">
                  <a:extLst>
                    <a:ext uri="{9D8B030D-6E8A-4147-A177-3AD203B41FA5}">
                      <a16:colId xmlns:a16="http://schemas.microsoft.com/office/drawing/2014/main" val="2616248787"/>
                    </a:ext>
                  </a:extLst>
                </a:gridCol>
              </a:tblGrid>
              <a:tr h="447103">
                <a:tc>
                  <a:txBody>
                    <a:bodyPr/>
                    <a:lstStyle/>
                    <a:p>
                      <a:r>
                        <a:rPr lang="en-US" dirty="0">
                          <a:solidFill>
                            <a:schemeClr val="bg1"/>
                          </a:solidFill>
                        </a:rPr>
                        <a:t>Workflow</a:t>
                      </a:r>
                    </a:p>
                  </a:txBody>
                  <a:tcPr anchor="ctr">
                    <a:solidFill>
                      <a:schemeClr val="tx2">
                        <a:lumMod val="25000"/>
                      </a:schemeClr>
                    </a:solidFill>
                  </a:tcPr>
                </a:tc>
                <a:tc>
                  <a:txBody>
                    <a:bodyPr/>
                    <a:lstStyle/>
                    <a:p>
                      <a:r>
                        <a:rPr lang="en-US" dirty="0">
                          <a:solidFill>
                            <a:schemeClr val="bg1"/>
                          </a:solidFill>
                        </a:rPr>
                        <a:t>Description</a:t>
                      </a:r>
                    </a:p>
                  </a:txBody>
                  <a:tcPr anchor="ctr">
                    <a:solidFill>
                      <a:schemeClr val="tx2">
                        <a:lumMod val="25000"/>
                      </a:schemeClr>
                    </a:solidFill>
                  </a:tcPr>
                </a:tc>
                <a:extLst>
                  <a:ext uri="{0D108BD9-81ED-4DB2-BD59-A6C34878D82A}">
                    <a16:rowId xmlns:a16="http://schemas.microsoft.com/office/drawing/2014/main" val="729651118"/>
                  </a:ext>
                </a:extLst>
              </a:tr>
              <a:tr h="370840">
                <a:tc>
                  <a:txBody>
                    <a:bodyPr/>
                    <a:lstStyle/>
                    <a:p>
                      <a:r>
                        <a:rPr lang="en-US" dirty="0"/>
                        <a:t>DMAIC</a:t>
                      </a:r>
                    </a:p>
                  </a:txBody>
                  <a:tcPr>
                    <a:solidFill>
                      <a:schemeClr val="bg1">
                        <a:lumMod val="95000"/>
                      </a:schemeClr>
                    </a:solidFill>
                  </a:tcPr>
                </a:tc>
                <a:tc>
                  <a:txBody>
                    <a:bodyPr/>
                    <a:lstStyle/>
                    <a:p>
                      <a:r>
                        <a:rPr lang="en-US" dirty="0"/>
                        <a:t>Process Improvement following the Define, Measure, Analyze, Improve, Control stages.</a:t>
                      </a:r>
                    </a:p>
                  </a:txBody>
                  <a:tcPr/>
                </a:tc>
                <a:extLst>
                  <a:ext uri="{0D108BD9-81ED-4DB2-BD59-A6C34878D82A}">
                    <a16:rowId xmlns:a16="http://schemas.microsoft.com/office/drawing/2014/main" val="2223881398"/>
                  </a:ext>
                </a:extLst>
              </a:tr>
              <a:tr h="370840">
                <a:tc>
                  <a:txBody>
                    <a:bodyPr/>
                    <a:lstStyle/>
                    <a:p>
                      <a:r>
                        <a:rPr lang="en-US" dirty="0"/>
                        <a:t>Just Do it</a:t>
                      </a:r>
                    </a:p>
                  </a:txBody>
                  <a:tcPr>
                    <a:solidFill>
                      <a:schemeClr val="bg1">
                        <a:lumMod val="95000"/>
                      </a:schemeClr>
                    </a:solidFill>
                  </a:tcPr>
                </a:tc>
                <a:tc>
                  <a:txBody>
                    <a:bodyPr/>
                    <a:lstStyle/>
                    <a:p>
                      <a:r>
                        <a:rPr lang="en-US" dirty="0"/>
                        <a:t>Simplified Process Improvement work</a:t>
                      </a:r>
                    </a:p>
                  </a:txBody>
                  <a:tcPr/>
                </a:tc>
                <a:extLst>
                  <a:ext uri="{0D108BD9-81ED-4DB2-BD59-A6C34878D82A}">
                    <a16:rowId xmlns:a16="http://schemas.microsoft.com/office/drawing/2014/main" val="4121710935"/>
                  </a:ext>
                </a:extLst>
              </a:tr>
              <a:tr h="370840">
                <a:tc>
                  <a:txBody>
                    <a:bodyPr/>
                    <a:lstStyle/>
                    <a:p>
                      <a:r>
                        <a:rPr lang="en-US" dirty="0"/>
                        <a:t>PMBOK Standard</a:t>
                      </a:r>
                    </a:p>
                  </a:txBody>
                  <a:tcPr>
                    <a:solidFill>
                      <a:schemeClr val="bg1">
                        <a:lumMod val="95000"/>
                      </a:schemeClr>
                    </a:solidFill>
                  </a:tcPr>
                </a:tc>
                <a:tc>
                  <a:txBody>
                    <a:bodyPr/>
                    <a:lstStyle/>
                    <a:p>
                      <a:r>
                        <a:rPr lang="en-US" dirty="0"/>
                        <a:t>Project Management Body of Knowledge standards for Initiate, Planning, Execution, Monitor &amp; Control, Close</a:t>
                      </a:r>
                    </a:p>
                  </a:txBody>
                  <a:tcPr/>
                </a:tc>
                <a:extLst>
                  <a:ext uri="{0D108BD9-81ED-4DB2-BD59-A6C34878D82A}">
                    <a16:rowId xmlns:a16="http://schemas.microsoft.com/office/drawing/2014/main" val="3475097983"/>
                  </a:ext>
                </a:extLst>
              </a:tr>
              <a:tr h="370840">
                <a:tc>
                  <a:txBody>
                    <a:bodyPr/>
                    <a:lstStyle/>
                    <a:p>
                      <a:r>
                        <a:rPr lang="en-US" dirty="0"/>
                        <a:t>PDCA</a:t>
                      </a:r>
                    </a:p>
                  </a:txBody>
                  <a:tcPr>
                    <a:solidFill>
                      <a:schemeClr val="bg1">
                        <a:lumMod val="95000"/>
                      </a:schemeClr>
                    </a:solidFill>
                  </a:tcPr>
                </a:tc>
                <a:tc>
                  <a:txBody>
                    <a:bodyPr/>
                    <a:lstStyle/>
                    <a:p>
                      <a:r>
                        <a:rPr lang="en-US" dirty="0"/>
                        <a:t>Plan, Do, Check, Act</a:t>
                      </a:r>
                    </a:p>
                  </a:txBody>
                  <a:tcPr/>
                </a:tc>
                <a:extLst>
                  <a:ext uri="{0D108BD9-81ED-4DB2-BD59-A6C34878D82A}">
                    <a16:rowId xmlns:a16="http://schemas.microsoft.com/office/drawing/2014/main" val="3324271935"/>
                  </a:ext>
                </a:extLst>
              </a:tr>
              <a:tr h="0">
                <a:tc>
                  <a:txBody>
                    <a:bodyPr/>
                    <a:lstStyle/>
                    <a:p>
                      <a:r>
                        <a:rPr lang="en-US" dirty="0"/>
                        <a:t>Default</a:t>
                      </a:r>
                    </a:p>
                  </a:txBody>
                  <a:tcPr>
                    <a:solidFill>
                      <a:schemeClr val="bg1">
                        <a:lumMod val="95000"/>
                      </a:schemeClr>
                    </a:solidFill>
                  </a:tcPr>
                </a:tc>
                <a:tc>
                  <a:txBody>
                    <a:bodyPr/>
                    <a:lstStyle/>
                    <a:p>
                      <a:r>
                        <a:rPr lang="en-US" dirty="0"/>
                        <a:t>Anything else, or where a “start from scratch” template is selected.</a:t>
                      </a:r>
                    </a:p>
                  </a:txBody>
                  <a:tcPr/>
                </a:tc>
                <a:extLst>
                  <a:ext uri="{0D108BD9-81ED-4DB2-BD59-A6C34878D82A}">
                    <a16:rowId xmlns:a16="http://schemas.microsoft.com/office/drawing/2014/main" val="2168056274"/>
                  </a:ext>
                </a:extLst>
              </a:tr>
            </a:tbl>
          </a:graphicData>
        </a:graphic>
      </p:graphicFrame>
    </p:spTree>
    <p:extLst>
      <p:ext uri="{BB962C8B-B14F-4D97-AF65-F5344CB8AC3E}">
        <p14:creationId xmlns:p14="http://schemas.microsoft.com/office/powerpoint/2010/main" val="1270682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54824-587A-1948-9AEF-459D4ED86E22}"/>
              </a:ext>
            </a:extLst>
          </p:cNvPr>
          <p:cNvSpPr>
            <a:spLocks noGrp="1"/>
          </p:cNvSpPr>
          <p:nvPr>
            <p:ph type="title"/>
          </p:nvPr>
        </p:nvSpPr>
        <p:spPr>
          <a:xfrm>
            <a:off x="518677" y="209028"/>
            <a:ext cx="10680699" cy="1215566"/>
          </a:xfrm>
        </p:spPr>
        <p:txBody>
          <a:bodyPr>
            <a:normAutofit/>
          </a:bodyPr>
          <a:lstStyle/>
          <a:p>
            <a:r>
              <a:rPr lang="en-US" dirty="0"/>
              <a:t>What do these have in common?</a:t>
            </a:r>
          </a:p>
        </p:txBody>
      </p:sp>
      <p:sp>
        <p:nvSpPr>
          <p:cNvPr id="3" name="Footer Placeholder 2">
            <a:extLst>
              <a:ext uri="{FF2B5EF4-FFF2-40B4-BE49-F238E27FC236}">
                <a16:creationId xmlns:a16="http://schemas.microsoft.com/office/drawing/2014/main" id="{74B204B7-8300-E747-85EF-47CA20E80A81}"/>
              </a:ext>
            </a:extLst>
          </p:cNvPr>
          <p:cNvSpPr>
            <a:spLocks noGrp="1"/>
          </p:cNvSpPr>
          <p:nvPr>
            <p:ph type="ftr" sz="quarter" idx="10"/>
          </p:nvPr>
        </p:nvSpPr>
        <p:spPr/>
        <p:txBody>
          <a:bodyPr/>
          <a:lstStyle/>
          <a:p>
            <a:r>
              <a:rPr lang="en-US">
                <a:solidFill>
                  <a:schemeClr val="bg1">
                    <a:lumMod val="50000"/>
                  </a:schemeClr>
                </a:solidFill>
                <a:latin typeface="Calibri" panose="020F0502020204030204" pitchFamily="34" charset="0"/>
                <a:sym typeface="Symbol"/>
              </a:rPr>
              <a:t> 2021 KPI Fire</a:t>
            </a:r>
            <a:endParaRPr lang="en-US" dirty="0">
              <a:solidFill>
                <a:schemeClr val="bg1">
                  <a:lumMod val="50000"/>
                </a:schemeClr>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B5EB00EB-6D98-8049-85F3-6E5B575EEEDC}"/>
              </a:ext>
            </a:extLst>
          </p:cNvPr>
          <p:cNvSpPr>
            <a:spLocks noGrp="1"/>
          </p:cNvSpPr>
          <p:nvPr>
            <p:ph type="sldNum" sz="quarter" idx="11"/>
          </p:nvPr>
        </p:nvSpPr>
        <p:spPr/>
        <p:txBody>
          <a:bodyPr/>
          <a:lstStyle/>
          <a:p>
            <a:fld id="{8699F50C-BE38-4BD0-BA84-9B090E1F2B9B}" type="slidenum">
              <a:rPr lang="en-IN" smtClean="0">
                <a:solidFill>
                  <a:schemeClr val="bg1">
                    <a:lumMod val="50000"/>
                  </a:schemeClr>
                </a:solidFill>
              </a:rPr>
              <a:pPr/>
              <a:t>3</a:t>
            </a:fld>
            <a:endParaRPr lang="en-IN" dirty="0">
              <a:solidFill>
                <a:schemeClr val="bg1">
                  <a:lumMod val="50000"/>
                </a:schemeClr>
              </a:solidFill>
            </a:endParaRPr>
          </a:p>
        </p:txBody>
      </p:sp>
      <p:sp>
        <p:nvSpPr>
          <p:cNvPr id="5" name="Text Placeholder 4">
            <a:extLst>
              <a:ext uri="{FF2B5EF4-FFF2-40B4-BE49-F238E27FC236}">
                <a16:creationId xmlns:a16="http://schemas.microsoft.com/office/drawing/2014/main" id="{0CF9A1B6-9507-E74E-AC06-226DBEF99D3E}"/>
              </a:ext>
            </a:extLst>
          </p:cNvPr>
          <p:cNvSpPr>
            <a:spLocks noGrp="1"/>
          </p:cNvSpPr>
          <p:nvPr>
            <p:ph type="body" sz="quarter" idx="12"/>
          </p:nvPr>
        </p:nvSpPr>
        <p:spPr>
          <a:xfrm>
            <a:off x="518677" y="1849537"/>
            <a:ext cx="10680700" cy="1790700"/>
          </a:xfrm>
        </p:spPr>
        <p:txBody>
          <a:bodyPr numCol="2"/>
          <a:lstStyle/>
          <a:p>
            <a:pPr lvl="2" fontAlgn="base"/>
            <a:r>
              <a:rPr lang="en-US" sz="2400" dirty="0"/>
              <a:t>Strategy Execution</a:t>
            </a:r>
          </a:p>
          <a:p>
            <a:pPr lvl="2" fontAlgn="base"/>
            <a:r>
              <a:rPr lang="en-US" sz="2400" dirty="0"/>
              <a:t>Lean</a:t>
            </a:r>
          </a:p>
          <a:p>
            <a:pPr lvl="2" fontAlgn="base"/>
            <a:r>
              <a:rPr lang="en-US" sz="2400" dirty="0"/>
              <a:t>Six Sigma</a:t>
            </a:r>
          </a:p>
          <a:p>
            <a:pPr lvl="2" fontAlgn="base"/>
            <a:r>
              <a:rPr lang="en-US" sz="2400" dirty="0"/>
              <a:t>OKRs</a:t>
            </a:r>
          </a:p>
          <a:p>
            <a:pPr lvl="2" fontAlgn="base"/>
            <a:r>
              <a:rPr lang="en-US" sz="2400" dirty="0"/>
              <a:t>Agile</a:t>
            </a:r>
          </a:p>
          <a:p>
            <a:pPr lvl="2" fontAlgn="base"/>
            <a:r>
              <a:rPr lang="en-US" sz="2400" dirty="0"/>
              <a:t>TOC</a:t>
            </a:r>
          </a:p>
          <a:p>
            <a:pPr lvl="2" fontAlgn="base"/>
            <a:r>
              <a:rPr lang="en-US" sz="2400" dirty="0"/>
              <a:t>Kaizen</a:t>
            </a:r>
          </a:p>
          <a:p>
            <a:pPr lvl="2" fontAlgn="base"/>
            <a:r>
              <a:rPr lang="en-US" sz="2400" dirty="0"/>
              <a:t>TPS</a:t>
            </a:r>
          </a:p>
          <a:p>
            <a:pPr lvl="2" fontAlgn="base"/>
            <a:r>
              <a:rPr lang="en-US" sz="2400" dirty="0"/>
              <a:t>MBO</a:t>
            </a:r>
          </a:p>
          <a:p>
            <a:pPr lvl="2" fontAlgn="base"/>
            <a:r>
              <a:rPr lang="en-US" sz="2400" dirty="0"/>
              <a:t>MBR</a:t>
            </a:r>
          </a:p>
          <a:p>
            <a:pPr lvl="2" fontAlgn="base"/>
            <a:r>
              <a:rPr lang="en-US" sz="2400" dirty="0"/>
              <a:t>Cascading Goals</a:t>
            </a:r>
          </a:p>
          <a:p>
            <a:pPr lvl="2" fontAlgn="base"/>
            <a:r>
              <a:rPr lang="en-US" sz="2400" dirty="0"/>
              <a:t>Strategic Planning</a:t>
            </a:r>
          </a:p>
          <a:p>
            <a:pPr lvl="2" fontAlgn="base"/>
            <a:r>
              <a:rPr lang="en-US" sz="2400" dirty="0"/>
              <a:t>Hoshin </a:t>
            </a:r>
            <a:r>
              <a:rPr lang="en-US" sz="2400" dirty="0" err="1"/>
              <a:t>Kanri</a:t>
            </a:r>
            <a:endParaRPr lang="en-US" sz="2400" dirty="0"/>
          </a:p>
        </p:txBody>
      </p:sp>
      <p:sp>
        <p:nvSpPr>
          <p:cNvPr id="6" name="Text Placeholder 4">
            <a:extLst>
              <a:ext uri="{FF2B5EF4-FFF2-40B4-BE49-F238E27FC236}">
                <a16:creationId xmlns:a16="http://schemas.microsoft.com/office/drawing/2014/main" id="{E80CA69E-1B60-0A46-9AE5-1D2009264226}"/>
              </a:ext>
            </a:extLst>
          </p:cNvPr>
          <p:cNvSpPr txBox="1">
            <a:spLocks/>
          </p:cNvSpPr>
          <p:nvPr/>
        </p:nvSpPr>
        <p:spPr>
          <a:xfrm>
            <a:off x="755650" y="4773166"/>
            <a:ext cx="10680700" cy="1405129"/>
          </a:xfrm>
          <a:prstGeom prst="rect">
            <a:avLst/>
          </a:prstGeom>
        </p:spPr>
        <p:txBody>
          <a:bodyPr numCol="1" anchor="ct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fontAlgn="base">
              <a:buNone/>
            </a:pPr>
            <a:r>
              <a:rPr lang="en-US" sz="2800" b="1" dirty="0"/>
              <a:t>These are all business methodologies designed to promote Continuous Improvement.</a:t>
            </a:r>
          </a:p>
        </p:txBody>
      </p:sp>
    </p:spTree>
    <p:extLst>
      <p:ext uri="{BB962C8B-B14F-4D97-AF65-F5344CB8AC3E}">
        <p14:creationId xmlns:p14="http://schemas.microsoft.com/office/powerpoint/2010/main" val="191854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E2314-E5BF-2D43-B1A3-BCE33B4DF7CB}"/>
              </a:ext>
            </a:extLst>
          </p:cNvPr>
          <p:cNvSpPr>
            <a:spLocks noGrp="1"/>
          </p:cNvSpPr>
          <p:nvPr>
            <p:ph type="title"/>
          </p:nvPr>
        </p:nvSpPr>
        <p:spPr/>
        <p:txBody>
          <a:bodyPr/>
          <a:lstStyle/>
          <a:p>
            <a:r>
              <a:rPr lang="en-US" dirty="0"/>
              <a:t>Project Charter</a:t>
            </a:r>
          </a:p>
        </p:txBody>
      </p:sp>
      <p:sp>
        <p:nvSpPr>
          <p:cNvPr id="3" name="Footer Placeholder 2">
            <a:extLst>
              <a:ext uri="{FF2B5EF4-FFF2-40B4-BE49-F238E27FC236}">
                <a16:creationId xmlns:a16="http://schemas.microsoft.com/office/drawing/2014/main" id="{C3B8D037-485E-874B-8C0D-5C3A97A7CA57}"/>
              </a:ext>
            </a:extLst>
          </p:cNvPr>
          <p:cNvSpPr>
            <a:spLocks noGrp="1"/>
          </p:cNvSpPr>
          <p:nvPr>
            <p:ph type="ftr" sz="quarter" idx="10"/>
          </p:nvPr>
        </p:nvSpPr>
        <p:spPr/>
        <p:txBody>
          <a:bodyPr/>
          <a:lstStyle/>
          <a:p>
            <a:r>
              <a:rPr lang="en-US">
                <a:solidFill>
                  <a:schemeClr val="bg1">
                    <a:lumMod val="50000"/>
                  </a:schemeClr>
                </a:solidFill>
                <a:latin typeface="Calibri" panose="020F0502020204030204" pitchFamily="34" charset="0"/>
                <a:sym typeface="Symbol"/>
              </a:rPr>
              <a:t> 2021 KPI Fire</a:t>
            </a:r>
            <a:endParaRPr lang="en-US" dirty="0">
              <a:solidFill>
                <a:schemeClr val="bg1">
                  <a:lumMod val="50000"/>
                </a:schemeClr>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FD68C1A7-EC2C-274C-808B-771AA32C6DFB}"/>
              </a:ext>
            </a:extLst>
          </p:cNvPr>
          <p:cNvSpPr>
            <a:spLocks noGrp="1"/>
          </p:cNvSpPr>
          <p:nvPr>
            <p:ph type="sldNum" sz="quarter" idx="11"/>
          </p:nvPr>
        </p:nvSpPr>
        <p:spPr/>
        <p:txBody>
          <a:bodyPr/>
          <a:lstStyle/>
          <a:p>
            <a:fld id="{8699F50C-BE38-4BD0-BA84-9B090E1F2B9B}" type="slidenum">
              <a:rPr lang="en-IN" smtClean="0">
                <a:solidFill>
                  <a:schemeClr val="bg1">
                    <a:lumMod val="50000"/>
                  </a:schemeClr>
                </a:solidFill>
              </a:rPr>
              <a:pPr/>
              <a:t>30</a:t>
            </a:fld>
            <a:endParaRPr lang="en-IN" dirty="0">
              <a:solidFill>
                <a:schemeClr val="bg1">
                  <a:lumMod val="50000"/>
                </a:schemeClr>
              </a:solidFill>
            </a:endParaRPr>
          </a:p>
        </p:txBody>
      </p:sp>
      <p:sp>
        <p:nvSpPr>
          <p:cNvPr id="11" name="Text Placeholder 4">
            <a:extLst>
              <a:ext uri="{FF2B5EF4-FFF2-40B4-BE49-F238E27FC236}">
                <a16:creationId xmlns:a16="http://schemas.microsoft.com/office/drawing/2014/main" id="{C3EA7791-C24D-384B-88D7-C2AB4D2E905D}"/>
              </a:ext>
            </a:extLst>
          </p:cNvPr>
          <p:cNvSpPr>
            <a:spLocks noGrp="1"/>
          </p:cNvSpPr>
          <p:nvPr>
            <p:ph type="body" sz="quarter" idx="12"/>
          </p:nvPr>
        </p:nvSpPr>
        <p:spPr>
          <a:xfrm>
            <a:off x="519113" y="1638300"/>
            <a:ext cx="10680700" cy="879613"/>
          </a:xfrm>
        </p:spPr>
        <p:txBody>
          <a:bodyPr/>
          <a:lstStyle/>
          <a:p>
            <a:pPr marL="285750" indent="-285750"/>
            <a:r>
              <a:rPr lang="en-US" dirty="0"/>
              <a:t>The project charter summarizes the work of the project. </a:t>
            </a:r>
          </a:p>
          <a:p>
            <a:pPr marL="285750" indent="-285750"/>
            <a:r>
              <a:rPr lang="en-US" dirty="0"/>
              <a:t>Add each field as a tile on the charter</a:t>
            </a:r>
          </a:p>
          <a:p>
            <a:endParaRPr lang="en-US" dirty="0"/>
          </a:p>
        </p:txBody>
      </p:sp>
      <p:graphicFrame>
        <p:nvGraphicFramePr>
          <p:cNvPr id="10" name="Table 10">
            <a:extLst>
              <a:ext uri="{FF2B5EF4-FFF2-40B4-BE49-F238E27FC236}">
                <a16:creationId xmlns:a16="http://schemas.microsoft.com/office/drawing/2014/main" id="{E8AC0881-3F13-F74D-96E7-F9E172D2F599}"/>
              </a:ext>
            </a:extLst>
          </p:cNvPr>
          <p:cNvGraphicFramePr>
            <a:graphicFrameLocks noGrp="1"/>
          </p:cNvGraphicFramePr>
          <p:nvPr>
            <p:extLst>
              <p:ext uri="{D42A27DB-BD31-4B8C-83A1-F6EECF244321}">
                <p14:modId xmlns:p14="http://schemas.microsoft.com/office/powerpoint/2010/main" val="3293824696"/>
              </p:ext>
            </p:extLst>
          </p:nvPr>
        </p:nvGraphicFramePr>
        <p:xfrm>
          <a:off x="823843" y="2671889"/>
          <a:ext cx="10544314" cy="3684461"/>
        </p:xfrm>
        <a:graphic>
          <a:graphicData uri="http://schemas.openxmlformats.org/drawingml/2006/table">
            <a:tbl>
              <a:tblPr firstRow="1" bandRow="1"/>
              <a:tblGrid>
                <a:gridCol w="2427357">
                  <a:extLst>
                    <a:ext uri="{9D8B030D-6E8A-4147-A177-3AD203B41FA5}">
                      <a16:colId xmlns:a16="http://schemas.microsoft.com/office/drawing/2014/main" val="2199551828"/>
                    </a:ext>
                  </a:extLst>
                </a:gridCol>
                <a:gridCol w="8116957">
                  <a:extLst>
                    <a:ext uri="{9D8B030D-6E8A-4147-A177-3AD203B41FA5}">
                      <a16:colId xmlns:a16="http://schemas.microsoft.com/office/drawing/2014/main" val="2616248787"/>
                    </a:ext>
                  </a:extLst>
                </a:gridCol>
              </a:tblGrid>
              <a:tr h="447103">
                <a:tc>
                  <a:txBody>
                    <a:bodyPr/>
                    <a:lstStyle/>
                    <a:p>
                      <a:pPr marL="0" marR="0">
                        <a:spcBef>
                          <a:spcPts val="0"/>
                        </a:spcBef>
                        <a:spcAft>
                          <a:spcPts val="600"/>
                        </a:spcAft>
                      </a:pPr>
                      <a:r>
                        <a:rPr lang="en-US" sz="1600" dirty="0">
                          <a:solidFill>
                            <a:schemeClr val="bg1"/>
                          </a:solidFill>
                          <a:effectLst/>
                        </a:rPr>
                        <a:t>Field Name</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5000"/>
                      </a:schemeClr>
                    </a:solidFill>
                  </a:tcPr>
                </a:tc>
                <a:tc>
                  <a:txBody>
                    <a:bodyPr/>
                    <a:lstStyle/>
                    <a:p>
                      <a:pPr marL="0" marR="0">
                        <a:spcBef>
                          <a:spcPts val="0"/>
                        </a:spcBef>
                        <a:spcAft>
                          <a:spcPts val="600"/>
                        </a:spcAft>
                      </a:pPr>
                      <a:r>
                        <a:rPr lang="en-US" sz="1600" dirty="0">
                          <a:solidFill>
                            <a:schemeClr val="bg1"/>
                          </a:solidFill>
                          <a:effectLst/>
                        </a:rPr>
                        <a:t>Description</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5000"/>
                      </a:schemeClr>
                    </a:solidFill>
                  </a:tcPr>
                </a:tc>
                <a:extLst>
                  <a:ext uri="{0D108BD9-81ED-4DB2-BD59-A6C34878D82A}">
                    <a16:rowId xmlns:a16="http://schemas.microsoft.com/office/drawing/2014/main" val="729651118"/>
                  </a:ext>
                </a:extLst>
              </a:tr>
              <a:tr h="370840">
                <a:tc>
                  <a:txBody>
                    <a:bodyPr/>
                    <a:lstStyle/>
                    <a:p>
                      <a:pPr marL="0" marR="0">
                        <a:lnSpc>
                          <a:spcPct val="150000"/>
                        </a:lnSpc>
                        <a:spcBef>
                          <a:spcPts val="0"/>
                        </a:spcBef>
                        <a:spcAft>
                          <a:spcPts val="600"/>
                        </a:spcAft>
                      </a:pPr>
                      <a:r>
                        <a:rPr lang="en-US" sz="1600" dirty="0">
                          <a:effectLst/>
                        </a:rPr>
                        <a:t>Problem/Opportunity Statement</a:t>
                      </a:r>
                      <a:endParaRPr lang="en-US" sz="16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50000"/>
                        </a:lnSpc>
                        <a:spcBef>
                          <a:spcPts val="0"/>
                        </a:spcBef>
                        <a:spcAft>
                          <a:spcPts val="600"/>
                        </a:spcAft>
                      </a:pPr>
                      <a:r>
                        <a:rPr lang="en-US" sz="1600" dirty="0">
                          <a:effectLst/>
                        </a:rPr>
                        <a:t>A brief statement of the problem and/or opportunity that this project will address.</a:t>
                      </a:r>
                      <a:endParaRPr lang="en-US" sz="16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3881398"/>
                  </a:ext>
                </a:extLst>
              </a:tr>
              <a:tr h="370840">
                <a:tc>
                  <a:txBody>
                    <a:bodyPr/>
                    <a:lstStyle/>
                    <a:p>
                      <a:pPr marL="0" marR="0">
                        <a:lnSpc>
                          <a:spcPct val="150000"/>
                        </a:lnSpc>
                        <a:spcBef>
                          <a:spcPts val="0"/>
                        </a:spcBef>
                        <a:spcAft>
                          <a:spcPts val="600"/>
                        </a:spcAft>
                      </a:pPr>
                      <a:r>
                        <a:rPr lang="en-US" sz="1600" dirty="0">
                          <a:effectLst/>
                        </a:rPr>
                        <a:t>Goal Statement</a:t>
                      </a:r>
                      <a:endParaRPr lang="en-US" sz="16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50000"/>
                        </a:lnSpc>
                        <a:spcBef>
                          <a:spcPts val="0"/>
                        </a:spcBef>
                        <a:spcAft>
                          <a:spcPts val="600"/>
                        </a:spcAft>
                      </a:pPr>
                      <a:r>
                        <a:rPr lang="en-US" sz="1600" dirty="0">
                          <a:effectLst/>
                        </a:rPr>
                        <a:t>What is the overall objective of this project, or Target Condition. </a:t>
                      </a:r>
                      <a:endParaRPr lang="en-US" sz="16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1710935"/>
                  </a:ext>
                </a:extLst>
              </a:tr>
              <a:tr h="370840">
                <a:tc>
                  <a:txBody>
                    <a:bodyPr/>
                    <a:lstStyle/>
                    <a:p>
                      <a:pPr marL="0" marR="0">
                        <a:lnSpc>
                          <a:spcPct val="150000"/>
                        </a:lnSpc>
                        <a:spcBef>
                          <a:spcPts val="0"/>
                        </a:spcBef>
                        <a:spcAft>
                          <a:spcPts val="600"/>
                        </a:spcAft>
                      </a:pPr>
                      <a:r>
                        <a:rPr lang="en-US" sz="1600" dirty="0">
                          <a:effectLst/>
                        </a:rPr>
                        <a:t>Project Scope</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50000"/>
                        </a:lnSpc>
                        <a:spcBef>
                          <a:spcPts val="0"/>
                        </a:spcBef>
                        <a:spcAft>
                          <a:spcPts val="600"/>
                        </a:spcAft>
                      </a:pPr>
                      <a:r>
                        <a:rPr lang="en-US" sz="1600">
                          <a:effectLst/>
                        </a:rPr>
                        <a:t>What is specifically included, what is specifically excluded from the scope of this project.</a:t>
                      </a:r>
                      <a:endParaRPr lang="en-US" sz="1600" dirty="0">
                        <a:effectLst/>
                      </a:endParaRPr>
                    </a:p>
                  </a:txBody>
                  <a:tcPr marL="68580" marR="68580" marT="0" marB="0"/>
                </a:tc>
                <a:extLst>
                  <a:ext uri="{0D108BD9-81ED-4DB2-BD59-A6C34878D82A}">
                    <a16:rowId xmlns:a16="http://schemas.microsoft.com/office/drawing/2014/main" val="3475097983"/>
                  </a:ext>
                </a:extLst>
              </a:tr>
              <a:tr h="370840">
                <a:tc>
                  <a:txBody>
                    <a:bodyPr/>
                    <a:lstStyle/>
                    <a:p>
                      <a:pPr marL="0" marR="0">
                        <a:lnSpc>
                          <a:spcPct val="150000"/>
                        </a:lnSpc>
                        <a:spcBef>
                          <a:spcPts val="0"/>
                        </a:spcBef>
                        <a:spcAft>
                          <a:spcPts val="600"/>
                        </a:spcAft>
                      </a:pPr>
                      <a:r>
                        <a:rPr lang="en-US" sz="1600">
                          <a:effectLst/>
                        </a:rPr>
                        <a:t>Linked Goals</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50000"/>
                        </a:lnSpc>
                        <a:spcBef>
                          <a:spcPts val="0"/>
                        </a:spcBef>
                        <a:spcAft>
                          <a:spcPts val="600"/>
                        </a:spcAft>
                      </a:pPr>
                      <a:r>
                        <a:rPr lang="en-US" sz="1600">
                          <a:effectLst/>
                        </a:rPr>
                        <a:t>If this project is linked to any Strategic Goals, it can be linked here. </a:t>
                      </a:r>
                      <a:endParaRPr lang="en-US" sz="1600" dirty="0">
                        <a:solidFill>
                          <a:srgbClr val="595959"/>
                        </a:solidFill>
                        <a:effectLst/>
                        <a:latin typeface="Calibri" panose="020F0502020204030204" pitchFamily="34"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3324271935"/>
                  </a:ext>
                </a:extLst>
              </a:tr>
              <a:tr h="370840">
                <a:tc>
                  <a:txBody>
                    <a:bodyPr/>
                    <a:lstStyle/>
                    <a:p>
                      <a:pPr marL="0" marR="0">
                        <a:lnSpc>
                          <a:spcPct val="150000"/>
                        </a:lnSpc>
                        <a:spcBef>
                          <a:spcPts val="0"/>
                        </a:spcBef>
                        <a:spcAft>
                          <a:spcPts val="600"/>
                        </a:spcAft>
                      </a:pPr>
                      <a:r>
                        <a:rPr lang="en-US" sz="1600">
                          <a:effectLst/>
                        </a:rPr>
                        <a:t>Linked Metrics</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50000"/>
                        </a:lnSpc>
                        <a:spcBef>
                          <a:spcPts val="0"/>
                        </a:spcBef>
                        <a:spcAft>
                          <a:spcPts val="600"/>
                        </a:spcAft>
                      </a:pPr>
                      <a:r>
                        <a:rPr lang="en-US" sz="1600">
                          <a:effectLst/>
                        </a:rPr>
                        <a:t>If this project is designed to move one of your key metrics, link it here. </a:t>
                      </a:r>
                      <a:endParaRPr lang="en-US" sz="1600" dirty="0">
                        <a:solidFill>
                          <a:srgbClr val="595959"/>
                        </a:solidFill>
                        <a:effectLst/>
                        <a:latin typeface="Calibri" panose="020F0502020204030204" pitchFamily="34"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2168056274"/>
                  </a:ext>
                </a:extLst>
              </a:tr>
              <a:tr h="370840">
                <a:tc>
                  <a:txBody>
                    <a:bodyPr/>
                    <a:lstStyle/>
                    <a:p>
                      <a:pPr marL="0" marR="0">
                        <a:lnSpc>
                          <a:spcPct val="150000"/>
                        </a:lnSpc>
                        <a:spcBef>
                          <a:spcPts val="0"/>
                        </a:spcBef>
                        <a:spcAft>
                          <a:spcPts val="600"/>
                        </a:spcAft>
                      </a:pPr>
                      <a:r>
                        <a:rPr lang="en-US" sz="1600" dirty="0">
                          <a:effectLst/>
                        </a:rPr>
                        <a:t>Before Photo/After Photo</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50000"/>
                        </a:lnSpc>
                        <a:spcBef>
                          <a:spcPts val="0"/>
                        </a:spcBef>
                        <a:spcAft>
                          <a:spcPts val="600"/>
                        </a:spcAft>
                      </a:pPr>
                      <a:r>
                        <a:rPr lang="en-US" sz="1600" dirty="0">
                          <a:effectLst/>
                        </a:rPr>
                        <a:t>For process improvement work, take a picture of the before and after.</a:t>
                      </a:r>
                      <a:endParaRPr lang="en-US" sz="1600" dirty="0">
                        <a:solidFill>
                          <a:srgbClr val="595959"/>
                        </a:solidFill>
                        <a:effectLst/>
                        <a:latin typeface="Calibri" panose="020F0502020204030204" pitchFamily="34"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2779559127"/>
                  </a:ext>
                </a:extLst>
              </a:tr>
              <a:tr h="370840">
                <a:tc>
                  <a:txBody>
                    <a:bodyPr/>
                    <a:lstStyle/>
                    <a:p>
                      <a:pPr marL="0" marR="0">
                        <a:lnSpc>
                          <a:spcPct val="150000"/>
                        </a:lnSpc>
                        <a:spcBef>
                          <a:spcPts val="0"/>
                        </a:spcBef>
                        <a:spcAft>
                          <a:spcPts val="600"/>
                        </a:spcAft>
                      </a:pPr>
                      <a:r>
                        <a:rPr lang="en-US" sz="1600" dirty="0">
                          <a:effectLst/>
                        </a:rPr>
                        <a:t>Dates</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50000"/>
                        </a:lnSpc>
                        <a:spcBef>
                          <a:spcPts val="0"/>
                        </a:spcBef>
                        <a:spcAft>
                          <a:spcPts val="600"/>
                        </a:spcAft>
                      </a:pPr>
                      <a:r>
                        <a:rPr lang="en-US" sz="1600" dirty="0">
                          <a:effectLst/>
                        </a:rPr>
                        <a:t>Indicate the planned start &amp; end dates</a:t>
                      </a:r>
                      <a:endParaRPr lang="en-US" sz="16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3526779"/>
                  </a:ext>
                </a:extLst>
              </a:tr>
            </a:tbl>
          </a:graphicData>
        </a:graphic>
      </p:graphicFrame>
    </p:spTree>
    <p:extLst>
      <p:ext uri="{BB962C8B-B14F-4D97-AF65-F5344CB8AC3E}">
        <p14:creationId xmlns:p14="http://schemas.microsoft.com/office/powerpoint/2010/main" val="1945067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6C5C6-7530-E84A-902B-9FEF3270E2C4}"/>
              </a:ext>
            </a:extLst>
          </p:cNvPr>
          <p:cNvSpPr>
            <a:spLocks noGrp="1"/>
          </p:cNvSpPr>
          <p:nvPr>
            <p:ph type="title"/>
          </p:nvPr>
        </p:nvSpPr>
        <p:spPr/>
        <p:txBody>
          <a:bodyPr/>
          <a:lstStyle/>
          <a:p>
            <a:r>
              <a:rPr lang="en-US" dirty="0"/>
              <a:t>Problem/ Opportunity Statement</a:t>
            </a:r>
          </a:p>
        </p:txBody>
      </p:sp>
      <p:sp>
        <p:nvSpPr>
          <p:cNvPr id="3" name="Footer Placeholder 2">
            <a:extLst>
              <a:ext uri="{FF2B5EF4-FFF2-40B4-BE49-F238E27FC236}">
                <a16:creationId xmlns:a16="http://schemas.microsoft.com/office/drawing/2014/main" id="{0ED1AB29-8C55-B148-B282-65BCC936F21B}"/>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C1BA2037-3D1A-494A-AC28-F07A1037B523}"/>
              </a:ext>
            </a:extLst>
          </p:cNvPr>
          <p:cNvSpPr>
            <a:spLocks noGrp="1"/>
          </p:cNvSpPr>
          <p:nvPr>
            <p:ph type="sldNum" sz="quarter" idx="11"/>
          </p:nvPr>
        </p:nvSpPr>
        <p:spPr/>
        <p:txBody>
          <a:bodyPr/>
          <a:lstStyle/>
          <a:p>
            <a:fld id="{8699F50C-BE38-4BD0-BA84-9B090E1F2B9B}" type="slidenum">
              <a:rPr lang="en-IN" smtClean="0"/>
              <a:pPr/>
              <a:t>31</a:t>
            </a:fld>
            <a:endParaRPr lang="en-IN" dirty="0"/>
          </a:p>
        </p:txBody>
      </p:sp>
      <p:sp>
        <p:nvSpPr>
          <p:cNvPr id="5" name="Text Placeholder 4">
            <a:extLst>
              <a:ext uri="{FF2B5EF4-FFF2-40B4-BE49-F238E27FC236}">
                <a16:creationId xmlns:a16="http://schemas.microsoft.com/office/drawing/2014/main" id="{A1534027-64C1-984F-919E-2EB25A268FD1}"/>
              </a:ext>
            </a:extLst>
          </p:cNvPr>
          <p:cNvSpPr>
            <a:spLocks noGrp="1"/>
          </p:cNvSpPr>
          <p:nvPr>
            <p:ph type="body" sz="quarter" idx="12"/>
          </p:nvPr>
        </p:nvSpPr>
        <p:spPr/>
        <p:txBody>
          <a:bodyPr/>
          <a:lstStyle/>
          <a:p>
            <a:r>
              <a:rPr lang="en-US" dirty="0"/>
              <a:t>Explain the issue or circumstances that need to be improved upon. Identify the where the pain is coming from and if possible, quantify it.</a:t>
            </a:r>
          </a:p>
          <a:p>
            <a:endParaRPr lang="en-US" dirty="0"/>
          </a:p>
          <a:p>
            <a:r>
              <a:rPr lang="en-US" dirty="0"/>
              <a:t>Examples: </a:t>
            </a:r>
            <a:r>
              <a:rPr lang="en-US" i="1" dirty="0"/>
              <a:t>10% of products are being delivered with damaged packaging. The retail customer will not display damaged packaging. This results in unhappy customers who have less inventory than expected and loss of sales for us.</a:t>
            </a:r>
          </a:p>
          <a:p>
            <a:endParaRPr lang="en-US" dirty="0"/>
          </a:p>
        </p:txBody>
      </p:sp>
    </p:spTree>
    <p:extLst>
      <p:ext uri="{BB962C8B-B14F-4D97-AF65-F5344CB8AC3E}">
        <p14:creationId xmlns:p14="http://schemas.microsoft.com/office/powerpoint/2010/main" val="1125373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6000-BAF8-D145-8CE5-3FC0309C565A}"/>
              </a:ext>
            </a:extLst>
          </p:cNvPr>
          <p:cNvSpPr>
            <a:spLocks noGrp="1"/>
          </p:cNvSpPr>
          <p:nvPr>
            <p:ph type="title"/>
          </p:nvPr>
        </p:nvSpPr>
        <p:spPr/>
        <p:txBody>
          <a:bodyPr/>
          <a:lstStyle/>
          <a:p>
            <a:r>
              <a:rPr lang="en-US" dirty="0"/>
              <a:t>Goal Statement/ Desired Outcome</a:t>
            </a:r>
          </a:p>
        </p:txBody>
      </p:sp>
      <p:sp>
        <p:nvSpPr>
          <p:cNvPr id="3" name="Footer Placeholder 2">
            <a:extLst>
              <a:ext uri="{FF2B5EF4-FFF2-40B4-BE49-F238E27FC236}">
                <a16:creationId xmlns:a16="http://schemas.microsoft.com/office/drawing/2014/main" id="{9DD501F6-0A4E-9B46-A943-554FC4DF1093}"/>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AA0E6363-E97E-9C40-966C-5B3E5D361AAB}"/>
              </a:ext>
            </a:extLst>
          </p:cNvPr>
          <p:cNvSpPr>
            <a:spLocks noGrp="1"/>
          </p:cNvSpPr>
          <p:nvPr>
            <p:ph type="sldNum" sz="quarter" idx="11"/>
          </p:nvPr>
        </p:nvSpPr>
        <p:spPr/>
        <p:txBody>
          <a:bodyPr/>
          <a:lstStyle/>
          <a:p>
            <a:fld id="{8699F50C-BE38-4BD0-BA84-9B090E1F2B9B}" type="slidenum">
              <a:rPr lang="en-IN" smtClean="0"/>
              <a:pPr/>
              <a:t>32</a:t>
            </a:fld>
            <a:endParaRPr lang="en-IN" dirty="0"/>
          </a:p>
        </p:txBody>
      </p:sp>
      <p:sp>
        <p:nvSpPr>
          <p:cNvPr id="5" name="Text Placeholder 4">
            <a:extLst>
              <a:ext uri="{FF2B5EF4-FFF2-40B4-BE49-F238E27FC236}">
                <a16:creationId xmlns:a16="http://schemas.microsoft.com/office/drawing/2014/main" id="{A8C45728-52A6-8440-9A1C-04BF858383F4}"/>
              </a:ext>
            </a:extLst>
          </p:cNvPr>
          <p:cNvSpPr>
            <a:spLocks noGrp="1"/>
          </p:cNvSpPr>
          <p:nvPr>
            <p:ph type="body" sz="quarter" idx="12"/>
          </p:nvPr>
        </p:nvSpPr>
        <p:spPr/>
        <p:txBody>
          <a:bodyPr/>
          <a:lstStyle/>
          <a:p>
            <a:r>
              <a:rPr lang="en-US" dirty="0"/>
              <a:t>Identifies the metric to be impacted as well as the direction and amount of the change. </a:t>
            </a:r>
          </a:p>
          <a:p>
            <a:pPr lvl="1"/>
            <a:r>
              <a:rPr lang="en-US" dirty="0"/>
              <a:t>Goal format: Direction (+/-) of Metric from X to Y by when.</a:t>
            </a:r>
          </a:p>
          <a:p>
            <a:pPr lvl="1"/>
            <a:r>
              <a:rPr lang="en-US" dirty="0"/>
              <a:t>&lt;Increase/decrease&gt; + &lt;metric name&gt; + from &lt;x&gt; to &lt;y&gt; by &lt;when&gt;</a:t>
            </a:r>
          </a:p>
          <a:p>
            <a:pPr lvl="1"/>
            <a:endParaRPr lang="en-US" dirty="0"/>
          </a:p>
          <a:p>
            <a:r>
              <a:rPr lang="en-US" dirty="0"/>
              <a:t>Establish clear goals that are aligned with company values.</a:t>
            </a:r>
          </a:p>
          <a:p>
            <a:r>
              <a:rPr lang="en-US" dirty="0"/>
              <a:t>SMART Goal: Specific, Measurable, Actionable, Realistic and Time Bound.</a:t>
            </a:r>
          </a:p>
          <a:p>
            <a:endParaRPr lang="en-US" dirty="0"/>
          </a:p>
          <a:p>
            <a:r>
              <a:rPr lang="en-US" dirty="0"/>
              <a:t>Example: </a:t>
            </a:r>
            <a:r>
              <a:rPr lang="en-US" i="1" dirty="0"/>
              <a:t>Reduce the amount of packaging being damaged from 10% of product to zero by the end of the month. Improve the packaging to shipping process.</a:t>
            </a:r>
            <a:endParaRPr lang="en-US" i="1" dirty="0">
              <a:solidFill>
                <a:srgbClr val="595959"/>
              </a:solidFill>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946873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D248-575E-3846-89D7-CB8462A6B241}"/>
              </a:ext>
            </a:extLst>
          </p:cNvPr>
          <p:cNvSpPr>
            <a:spLocks noGrp="1"/>
          </p:cNvSpPr>
          <p:nvPr>
            <p:ph type="title"/>
          </p:nvPr>
        </p:nvSpPr>
        <p:spPr/>
        <p:txBody>
          <a:bodyPr/>
          <a:lstStyle/>
          <a:p>
            <a:r>
              <a:rPr lang="en-US" dirty="0"/>
              <a:t>Project Scope</a:t>
            </a:r>
          </a:p>
        </p:txBody>
      </p:sp>
      <p:sp>
        <p:nvSpPr>
          <p:cNvPr id="3" name="Footer Placeholder 2">
            <a:extLst>
              <a:ext uri="{FF2B5EF4-FFF2-40B4-BE49-F238E27FC236}">
                <a16:creationId xmlns:a16="http://schemas.microsoft.com/office/drawing/2014/main" id="{D08305D6-5AE8-AA4B-AB14-0A2CC243016E}"/>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361F79BE-1AC7-B541-9E01-899AC6BF62E4}"/>
              </a:ext>
            </a:extLst>
          </p:cNvPr>
          <p:cNvSpPr>
            <a:spLocks noGrp="1"/>
          </p:cNvSpPr>
          <p:nvPr>
            <p:ph type="sldNum" sz="quarter" idx="11"/>
          </p:nvPr>
        </p:nvSpPr>
        <p:spPr/>
        <p:txBody>
          <a:bodyPr/>
          <a:lstStyle/>
          <a:p>
            <a:fld id="{8699F50C-BE38-4BD0-BA84-9B090E1F2B9B}" type="slidenum">
              <a:rPr lang="en-IN" smtClean="0"/>
              <a:pPr/>
              <a:t>33</a:t>
            </a:fld>
            <a:endParaRPr lang="en-IN" dirty="0"/>
          </a:p>
        </p:txBody>
      </p:sp>
      <p:sp>
        <p:nvSpPr>
          <p:cNvPr id="5" name="Text Placeholder 4">
            <a:extLst>
              <a:ext uri="{FF2B5EF4-FFF2-40B4-BE49-F238E27FC236}">
                <a16:creationId xmlns:a16="http://schemas.microsoft.com/office/drawing/2014/main" id="{657555E1-5344-4246-A8AE-75C574BC04F2}"/>
              </a:ext>
            </a:extLst>
          </p:cNvPr>
          <p:cNvSpPr>
            <a:spLocks noGrp="1"/>
          </p:cNvSpPr>
          <p:nvPr>
            <p:ph type="body" sz="quarter" idx="12"/>
          </p:nvPr>
        </p:nvSpPr>
        <p:spPr/>
        <p:txBody>
          <a:bodyPr/>
          <a:lstStyle/>
          <a:p>
            <a:r>
              <a:rPr lang="en-US" dirty="0"/>
              <a:t>Explain which processes you are going to work on and which processes you will NOT work on as part of this project</a:t>
            </a:r>
          </a:p>
          <a:p>
            <a:endParaRPr lang="en-US" dirty="0"/>
          </a:p>
          <a:p>
            <a:r>
              <a:rPr lang="en-US" dirty="0"/>
              <a:t>Example: </a:t>
            </a:r>
            <a:r>
              <a:rPr lang="en-US" i="1" dirty="0"/>
              <a:t>In-scope- the handling of packaging material in storage, when being assembled to product, shipped to retailers. Out-of-scope- supplier of packaging material, packaging of product after being delivered to retailer.</a:t>
            </a:r>
          </a:p>
          <a:p>
            <a:endParaRPr lang="en-US" dirty="0"/>
          </a:p>
        </p:txBody>
      </p:sp>
    </p:spTree>
    <p:extLst>
      <p:ext uri="{BB962C8B-B14F-4D97-AF65-F5344CB8AC3E}">
        <p14:creationId xmlns:p14="http://schemas.microsoft.com/office/powerpoint/2010/main" val="3174233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47FA1-425B-694A-82F7-94F1E21DE532}"/>
              </a:ext>
            </a:extLst>
          </p:cNvPr>
          <p:cNvSpPr>
            <a:spLocks noGrp="1"/>
          </p:cNvSpPr>
          <p:nvPr>
            <p:ph type="title"/>
          </p:nvPr>
        </p:nvSpPr>
        <p:spPr>
          <a:xfrm>
            <a:off x="518678" y="209028"/>
            <a:ext cx="8333222" cy="881835"/>
          </a:xfrm>
        </p:spPr>
        <p:txBody>
          <a:bodyPr/>
          <a:lstStyle/>
          <a:p>
            <a:r>
              <a:rPr lang="en-US" dirty="0"/>
              <a:t>Project Charter</a:t>
            </a:r>
          </a:p>
        </p:txBody>
      </p:sp>
      <p:sp>
        <p:nvSpPr>
          <p:cNvPr id="3" name="Footer Placeholder 2">
            <a:extLst>
              <a:ext uri="{FF2B5EF4-FFF2-40B4-BE49-F238E27FC236}">
                <a16:creationId xmlns:a16="http://schemas.microsoft.com/office/drawing/2014/main" id="{DAB0A042-6971-0345-ADA6-A1E4F717AAA1}"/>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7875564B-DDC6-9043-A490-7D21D2526DDF}"/>
              </a:ext>
            </a:extLst>
          </p:cNvPr>
          <p:cNvSpPr>
            <a:spLocks noGrp="1"/>
          </p:cNvSpPr>
          <p:nvPr>
            <p:ph type="sldNum" sz="quarter" idx="11"/>
          </p:nvPr>
        </p:nvSpPr>
        <p:spPr/>
        <p:txBody>
          <a:bodyPr/>
          <a:lstStyle/>
          <a:p>
            <a:fld id="{8699F50C-BE38-4BD0-BA84-9B090E1F2B9B}" type="slidenum">
              <a:rPr lang="en-IN" smtClean="0"/>
              <a:pPr/>
              <a:t>34</a:t>
            </a:fld>
            <a:endParaRPr lang="en-IN" dirty="0"/>
          </a:p>
        </p:txBody>
      </p:sp>
      <p:pic>
        <p:nvPicPr>
          <p:cNvPr id="7" name="Picture 6" descr="Graphical user interface, application, Teams&#10;&#10;Description automatically generated">
            <a:extLst>
              <a:ext uri="{FF2B5EF4-FFF2-40B4-BE49-F238E27FC236}">
                <a16:creationId xmlns:a16="http://schemas.microsoft.com/office/drawing/2014/main" id="{77B874B8-B3A7-BB47-A3DF-F5C6454DB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259" y="1276757"/>
            <a:ext cx="10461481" cy="5091625"/>
          </a:xfrm>
          <a:prstGeom prst="rect">
            <a:avLst/>
          </a:prstGeom>
        </p:spPr>
      </p:pic>
    </p:spTree>
    <p:extLst>
      <p:ext uri="{BB962C8B-B14F-4D97-AF65-F5344CB8AC3E}">
        <p14:creationId xmlns:p14="http://schemas.microsoft.com/office/powerpoint/2010/main" val="1811636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5F314-1FBE-F242-9E27-19FCACA430D1}"/>
              </a:ext>
            </a:extLst>
          </p:cNvPr>
          <p:cNvSpPr>
            <a:spLocks noGrp="1"/>
          </p:cNvSpPr>
          <p:nvPr>
            <p:ph type="title"/>
          </p:nvPr>
        </p:nvSpPr>
        <p:spPr/>
        <p:txBody>
          <a:bodyPr/>
          <a:lstStyle/>
          <a:p>
            <a:r>
              <a:rPr lang="en-US" dirty="0"/>
              <a:t>Project Health</a:t>
            </a:r>
          </a:p>
        </p:txBody>
      </p:sp>
      <p:sp>
        <p:nvSpPr>
          <p:cNvPr id="3" name="Footer Placeholder 2">
            <a:extLst>
              <a:ext uri="{FF2B5EF4-FFF2-40B4-BE49-F238E27FC236}">
                <a16:creationId xmlns:a16="http://schemas.microsoft.com/office/drawing/2014/main" id="{549A82A0-FDA7-6F40-9C83-0F08E170059F}"/>
              </a:ext>
            </a:extLst>
          </p:cNvPr>
          <p:cNvSpPr>
            <a:spLocks noGrp="1"/>
          </p:cNvSpPr>
          <p:nvPr>
            <p:ph type="ftr" sz="quarter" idx="10"/>
          </p:nvPr>
        </p:nvSpPr>
        <p:spPr/>
        <p:txBody>
          <a:bodyPr/>
          <a:lstStyle/>
          <a:p>
            <a:r>
              <a:rPr lang="en-US">
                <a:solidFill>
                  <a:schemeClr val="bg1">
                    <a:lumMod val="50000"/>
                  </a:schemeClr>
                </a:solidFill>
                <a:latin typeface="Calibri" panose="020F0502020204030204" pitchFamily="34" charset="0"/>
                <a:sym typeface="Symbol"/>
              </a:rPr>
              <a:t> 2021 KPI Fire</a:t>
            </a:r>
            <a:endParaRPr lang="en-US" dirty="0">
              <a:solidFill>
                <a:schemeClr val="bg1">
                  <a:lumMod val="50000"/>
                </a:schemeClr>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6473B3D0-4BC5-FC4B-839D-32F2D9402204}"/>
              </a:ext>
            </a:extLst>
          </p:cNvPr>
          <p:cNvSpPr>
            <a:spLocks noGrp="1"/>
          </p:cNvSpPr>
          <p:nvPr>
            <p:ph type="sldNum" sz="quarter" idx="11"/>
          </p:nvPr>
        </p:nvSpPr>
        <p:spPr/>
        <p:txBody>
          <a:bodyPr/>
          <a:lstStyle/>
          <a:p>
            <a:fld id="{8699F50C-BE38-4BD0-BA84-9B090E1F2B9B}" type="slidenum">
              <a:rPr lang="en-IN" smtClean="0">
                <a:solidFill>
                  <a:schemeClr val="bg1">
                    <a:lumMod val="50000"/>
                  </a:schemeClr>
                </a:solidFill>
              </a:rPr>
              <a:pPr/>
              <a:t>35</a:t>
            </a:fld>
            <a:endParaRPr lang="en-IN" dirty="0">
              <a:solidFill>
                <a:schemeClr val="bg1">
                  <a:lumMod val="50000"/>
                </a:schemeClr>
              </a:solidFill>
            </a:endParaRPr>
          </a:p>
        </p:txBody>
      </p:sp>
      <p:sp>
        <p:nvSpPr>
          <p:cNvPr id="5" name="Text Placeholder 4">
            <a:extLst>
              <a:ext uri="{FF2B5EF4-FFF2-40B4-BE49-F238E27FC236}">
                <a16:creationId xmlns:a16="http://schemas.microsoft.com/office/drawing/2014/main" id="{A9D8F690-3E55-924D-BD34-34E2622B60C0}"/>
              </a:ext>
            </a:extLst>
          </p:cNvPr>
          <p:cNvSpPr>
            <a:spLocks noGrp="1"/>
          </p:cNvSpPr>
          <p:nvPr>
            <p:ph type="body" sz="quarter" idx="12"/>
          </p:nvPr>
        </p:nvSpPr>
        <p:spPr/>
        <p:txBody>
          <a:bodyPr/>
          <a:lstStyle/>
          <a:p>
            <a:r>
              <a:rPr lang="en-US" dirty="0"/>
              <a:t>Project Health is manually updated by the project Leader.</a:t>
            </a:r>
          </a:p>
          <a:p>
            <a:endParaRPr lang="en-US" dirty="0"/>
          </a:p>
          <a:p>
            <a:endParaRPr lang="en-US" dirty="0"/>
          </a:p>
        </p:txBody>
      </p:sp>
      <p:graphicFrame>
        <p:nvGraphicFramePr>
          <p:cNvPr id="21" name="Table 10">
            <a:extLst>
              <a:ext uri="{FF2B5EF4-FFF2-40B4-BE49-F238E27FC236}">
                <a16:creationId xmlns:a16="http://schemas.microsoft.com/office/drawing/2014/main" id="{03788B4B-43EB-3042-83EF-3CABEF9625D9}"/>
              </a:ext>
            </a:extLst>
          </p:cNvPr>
          <p:cNvGraphicFramePr>
            <a:graphicFrameLocks noGrp="1"/>
          </p:cNvGraphicFramePr>
          <p:nvPr>
            <p:extLst>
              <p:ext uri="{D42A27DB-BD31-4B8C-83A1-F6EECF244321}">
                <p14:modId xmlns:p14="http://schemas.microsoft.com/office/powerpoint/2010/main" val="1904049843"/>
              </p:ext>
            </p:extLst>
          </p:nvPr>
        </p:nvGraphicFramePr>
        <p:xfrm>
          <a:off x="655499" y="3162189"/>
          <a:ext cx="10544314" cy="2630425"/>
        </p:xfrm>
        <a:graphic>
          <a:graphicData uri="http://schemas.openxmlformats.org/drawingml/2006/table">
            <a:tbl>
              <a:tblPr firstRow="1" bandRow="1"/>
              <a:tblGrid>
                <a:gridCol w="2182193">
                  <a:extLst>
                    <a:ext uri="{9D8B030D-6E8A-4147-A177-3AD203B41FA5}">
                      <a16:colId xmlns:a16="http://schemas.microsoft.com/office/drawing/2014/main" val="2199551828"/>
                    </a:ext>
                  </a:extLst>
                </a:gridCol>
                <a:gridCol w="8362121">
                  <a:extLst>
                    <a:ext uri="{9D8B030D-6E8A-4147-A177-3AD203B41FA5}">
                      <a16:colId xmlns:a16="http://schemas.microsoft.com/office/drawing/2014/main" val="2616248787"/>
                    </a:ext>
                  </a:extLst>
                </a:gridCol>
              </a:tblGrid>
              <a:tr h="447103">
                <a:tc>
                  <a:txBody>
                    <a:bodyPr/>
                    <a:lstStyle/>
                    <a:p>
                      <a:r>
                        <a:rPr lang="en-US" dirty="0">
                          <a:solidFill>
                            <a:schemeClr val="bg1"/>
                          </a:solidFill>
                        </a:rPr>
                        <a:t>Health</a:t>
                      </a:r>
                    </a:p>
                  </a:txBody>
                  <a:tcPr anchor="ctr">
                    <a:solidFill>
                      <a:schemeClr val="tx2">
                        <a:lumMod val="25000"/>
                      </a:schemeClr>
                    </a:solidFill>
                  </a:tcPr>
                </a:tc>
                <a:tc>
                  <a:txBody>
                    <a:bodyPr/>
                    <a:lstStyle/>
                    <a:p>
                      <a:r>
                        <a:rPr lang="en-US" dirty="0">
                          <a:solidFill>
                            <a:schemeClr val="bg1"/>
                          </a:solidFill>
                        </a:rPr>
                        <a:t>Description</a:t>
                      </a:r>
                    </a:p>
                  </a:txBody>
                  <a:tcPr anchor="ctr">
                    <a:solidFill>
                      <a:schemeClr val="tx2">
                        <a:lumMod val="25000"/>
                      </a:schemeClr>
                    </a:solidFill>
                  </a:tcPr>
                </a:tc>
                <a:extLst>
                  <a:ext uri="{0D108BD9-81ED-4DB2-BD59-A6C34878D82A}">
                    <a16:rowId xmlns:a16="http://schemas.microsoft.com/office/drawing/2014/main" val="729651118"/>
                  </a:ext>
                </a:extLst>
              </a:tr>
              <a:tr h="370840">
                <a:tc>
                  <a:txBody>
                    <a:bodyPr/>
                    <a:lstStyle/>
                    <a:p>
                      <a:r>
                        <a:rPr lang="en-US" dirty="0"/>
                        <a:t>Green</a:t>
                      </a:r>
                    </a:p>
                  </a:txBody>
                  <a:tcPr>
                    <a:solidFill>
                      <a:schemeClr val="bg1">
                        <a:lumMod val="95000"/>
                      </a:schemeClr>
                    </a:solidFill>
                  </a:tcPr>
                </a:tc>
                <a:tc>
                  <a:txBody>
                    <a:bodyPr/>
                    <a:lstStyle/>
                    <a:p>
                      <a:pPr marL="0" marR="0">
                        <a:lnSpc>
                          <a:spcPct val="115000"/>
                        </a:lnSpc>
                        <a:spcBef>
                          <a:spcPts val="0"/>
                        </a:spcBef>
                        <a:spcAft>
                          <a:spcPts val="0"/>
                        </a:spcAft>
                      </a:pPr>
                      <a:r>
                        <a:rPr lang="en-US" sz="1800" kern="1200" dirty="0">
                          <a:solidFill>
                            <a:schemeClr val="tx1"/>
                          </a:solidFill>
                          <a:latin typeface="+mn-lt"/>
                          <a:ea typeface="+mn-ea"/>
                          <a:cs typeface="+mn-cs"/>
                        </a:rPr>
                        <a:t>Project is on-time, on-budget, &amp; no issues to be concerned with </a:t>
                      </a:r>
                      <a:r>
                        <a:rPr lang="en-US" sz="1800" kern="1200" dirty="0">
                          <a:solidFill>
                            <a:srgbClr val="70C0EF"/>
                          </a:solidFill>
                          <a:latin typeface="+mn-lt"/>
                          <a:ea typeface="+mn-ea"/>
                          <a:cs typeface="+mn-cs"/>
                        </a:rPr>
                        <a:t>&lt;company specific criteria&gt;</a:t>
                      </a:r>
                    </a:p>
                  </a:txBody>
                  <a:tcPr marL="63500" marR="63500" marT="63500" marB="63500"/>
                </a:tc>
                <a:extLst>
                  <a:ext uri="{0D108BD9-81ED-4DB2-BD59-A6C34878D82A}">
                    <a16:rowId xmlns:a16="http://schemas.microsoft.com/office/drawing/2014/main" val="2223881398"/>
                  </a:ext>
                </a:extLst>
              </a:tr>
              <a:tr h="370840">
                <a:tc>
                  <a:txBody>
                    <a:bodyPr/>
                    <a:lstStyle/>
                    <a:p>
                      <a:r>
                        <a:rPr lang="en-US" dirty="0"/>
                        <a:t>Yellow</a:t>
                      </a:r>
                    </a:p>
                  </a:txBody>
                  <a:tcPr>
                    <a:solidFill>
                      <a:schemeClr val="bg1">
                        <a:lumMod val="9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kern="1200" dirty="0">
                          <a:solidFill>
                            <a:schemeClr val="tx1"/>
                          </a:solidFill>
                          <a:latin typeface="+mn-lt"/>
                          <a:ea typeface="+mn-ea"/>
                          <a:cs typeface="+mn-cs"/>
                        </a:rPr>
                        <a:t>Project has some issues or risks, that may affect the timeline, budget, or deliverables. Stakeholders should be aware.</a:t>
                      </a:r>
                      <a:r>
                        <a:rPr lang="en-US" sz="1800" kern="1200" dirty="0">
                          <a:solidFill>
                            <a:srgbClr val="70C0EF"/>
                          </a:solidFill>
                          <a:latin typeface="+mn-lt"/>
                          <a:ea typeface="+mn-ea"/>
                          <a:cs typeface="+mn-cs"/>
                        </a:rPr>
                        <a:t> &lt;company specific criteria&gt;</a:t>
                      </a:r>
                    </a:p>
                  </a:txBody>
                  <a:tcPr marL="63500" marR="63500" marT="63500" marB="63500"/>
                </a:tc>
                <a:extLst>
                  <a:ext uri="{0D108BD9-81ED-4DB2-BD59-A6C34878D82A}">
                    <a16:rowId xmlns:a16="http://schemas.microsoft.com/office/drawing/2014/main" val="4121710935"/>
                  </a:ext>
                </a:extLst>
              </a:tr>
              <a:tr h="468551">
                <a:tc>
                  <a:txBody>
                    <a:bodyPr/>
                    <a:lstStyle/>
                    <a:p>
                      <a:r>
                        <a:rPr lang="en-US" dirty="0"/>
                        <a:t>Red</a:t>
                      </a:r>
                    </a:p>
                  </a:txBody>
                  <a:tcPr>
                    <a:solidFill>
                      <a:schemeClr val="bg1">
                        <a:lumMod val="9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kern="1200" dirty="0">
                          <a:solidFill>
                            <a:schemeClr val="tx1"/>
                          </a:solidFill>
                          <a:latin typeface="+mn-lt"/>
                          <a:ea typeface="+mn-ea"/>
                          <a:cs typeface="+mn-cs"/>
                        </a:rPr>
                        <a:t>Project has a problem that may require outside intervention from a Sponsor to get back on track. </a:t>
                      </a:r>
                      <a:r>
                        <a:rPr lang="en-US" sz="1800" kern="1200" dirty="0">
                          <a:solidFill>
                            <a:srgbClr val="70C0EF"/>
                          </a:solidFill>
                          <a:latin typeface="+mn-lt"/>
                          <a:ea typeface="+mn-ea"/>
                          <a:cs typeface="+mn-cs"/>
                        </a:rPr>
                        <a:t>&lt;company specific criteria&gt;</a:t>
                      </a:r>
                    </a:p>
                  </a:txBody>
                  <a:tcPr marL="63500" marR="63500" marT="63500" marB="63500"/>
                </a:tc>
                <a:extLst>
                  <a:ext uri="{0D108BD9-81ED-4DB2-BD59-A6C34878D82A}">
                    <a16:rowId xmlns:a16="http://schemas.microsoft.com/office/drawing/2014/main" val="3475097983"/>
                  </a:ext>
                </a:extLst>
              </a:tr>
            </a:tbl>
          </a:graphicData>
        </a:graphic>
      </p:graphicFrame>
      <p:pic>
        <p:nvPicPr>
          <p:cNvPr id="18" name="Picture 17" descr="Shape&#10;&#10;Description automatically generated">
            <a:extLst>
              <a:ext uri="{FF2B5EF4-FFF2-40B4-BE49-F238E27FC236}">
                <a16:creationId xmlns:a16="http://schemas.microsoft.com/office/drawing/2014/main" id="{F6331177-B908-F546-BDCF-D1576CF0C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825" y="3746618"/>
            <a:ext cx="539114" cy="475900"/>
          </a:xfrm>
          <a:prstGeom prst="rect">
            <a:avLst/>
          </a:prstGeom>
        </p:spPr>
      </p:pic>
      <p:pic>
        <p:nvPicPr>
          <p:cNvPr id="22" name="Picture 21" descr="Shape&#10;&#10;Description automatically generated">
            <a:extLst>
              <a:ext uri="{FF2B5EF4-FFF2-40B4-BE49-F238E27FC236}">
                <a16:creationId xmlns:a16="http://schemas.microsoft.com/office/drawing/2014/main" id="{0C828A7B-5C27-DE4C-8071-BC4018F975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8825" y="4463275"/>
            <a:ext cx="539114" cy="479472"/>
          </a:xfrm>
          <a:prstGeom prst="rect">
            <a:avLst/>
          </a:prstGeom>
        </p:spPr>
      </p:pic>
      <p:pic>
        <p:nvPicPr>
          <p:cNvPr id="24" name="Picture 23" descr="Shape&#10;&#10;Description automatically generated">
            <a:extLst>
              <a:ext uri="{FF2B5EF4-FFF2-40B4-BE49-F238E27FC236}">
                <a16:creationId xmlns:a16="http://schemas.microsoft.com/office/drawing/2014/main" id="{38FC70FF-64F6-5F40-831D-F659125FCF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6373" y="5197145"/>
            <a:ext cx="539114" cy="470710"/>
          </a:xfrm>
          <a:prstGeom prst="rect">
            <a:avLst/>
          </a:prstGeom>
        </p:spPr>
      </p:pic>
    </p:spTree>
    <p:extLst>
      <p:ext uri="{BB962C8B-B14F-4D97-AF65-F5344CB8AC3E}">
        <p14:creationId xmlns:p14="http://schemas.microsoft.com/office/powerpoint/2010/main" val="3866884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5F314-1FBE-F242-9E27-19FCACA430D1}"/>
              </a:ext>
            </a:extLst>
          </p:cNvPr>
          <p:cNvSpPr>
            <a:spLocks noGrp="1"/>
          </p:cNvSpPr>
          <p:nvPr>
            <p:ph type="title"/>
          </p:nvPr>
        </p:nvSpPr>
        <p:spPr/>
        <p:txBody>
          <a:bodyPr/>
          <a:lstStyle/>
          <a:p>
            <a:r>
              <a:rPr lang="en-US" dirty="0"/>
              <a:t>Project Schedule</a:t>
            </a:r>
          </a:p>
        </p:txBody>
      </p:sp>
      <p:sp>
        <p:nvSpPr>
          <p:cNvPr id="3" name="Footer Placeholder 2">
            <a:extLst>
              <a:ext uri="{FF2B5EF4-FFF2-40B4-BE49-F238E27FC236}">
                <a16:creationId xmlns:a16="http://schemas.microsoft.com/office/drawing/2014/main" id="{549A82A0-FDA7-6F40-9C83-0F08E170059F}"/>
              </a:ext>
            </a:extLst>
          </p:cNvPr>
          <p:cNvSpPr>
            <a:spLocks noGrp="1"/>
          </p:cNvSpPr>
          <p:nvPr>
            <p:ph type="ftr" sz="quarter" idx="10"/>
          </p:nvPr>
        </p:nvSpPr>
        <p:spPr/>
        <p:txBody>
          <a:bodyPr/>
          <a:lstStyle/>
          <a:p>
            <a:r>
              <a:rPr lang="en-US">
                <a:solidFill>
                  <a:schemeClr val="bg1">
                    <a:lumMod val="50000"/>
                  </a:schemeClr>
                </a:solidFill>
                <a:latin typeface="Calibri" panose="020F0502020204030204" pitchFamily="34" charset="0"/>
                <a:sym typeface="Symbol"/>
              </a:rPr>
              <a:t> 2021 KPI Fire</a:t>
            </a:r>
            <a:endParaRPr lang="en-US" dirty="0">
              <a:solidFill>
                <a:schemeClr val="bg1">
                  <a:lumMod val="50000"/>
                </a:schemeClr>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6473B3D0-4BC5-FC4B-839D-32F2D9402204}"/>
              </a:ext>
            </a:extLst>
          </p:cNvPr>
          <p:cNvSpPr>
            <a:spLocks noGrp="1"/>
          </p:cNvSpPr>
          <p:nvPr>
            <p:ph type="sldNum" sz="quarter" idx="11"/>
          </p:nvPr>
        </p:nvSpPr>
        <p:spPr/>
        <p:txBody>
          <a:bodyPr/>
          <a:lstStyle/>
          <a:p>
            <a:fld id="{8699F50C-BE38-4BD0-BA84-9B090E1F2B9B}" type="slidenum">
              <a:rPr lang="en-IN" smtClean="0">
                <a:solidFill>
                  <a:schemeClr val="bg1">
                    <a:lumMod val="50000"/>
                  </a:schemeClr>
                </a:solidFill>
              </a:rPr>
              <a:pPr/>
              <a:t>36</a:t>
            </a:fld>
            <a:endParaRPr lang="en-IN" dirty="0">
              <a:solidFill>
                <a:schemeClr val="bg1">
                  <a:lumMod val="50000"/>
                </a:schemeClr>
              </a:solidFill>
            </a:endParaRPr>
          </a:p>
        </p:txBody>
      </p:sp>
      <p:sp>
        <p:nvSpPr>
          <p:cNvPr id="5" name="Text Placeholder 4">
            <a:extLst>
              <a:ext uri="{FF2B5EF4-FFF2-40B4-BE49-F238E27FC236}">
                <a16:creationId xmlns:a16="http://schemas.microsoft.com/office/drawing/2014/main" id="{A9D8F690-3E55-924D-BD34-34E2622B60C0}"/>
              </a:ext>
            </a:extLst>
          </p:cNvPr>
          <p:cNvSpPr>
            <a:spLocks noGrp="1"/>
          </p:cNvSpPr>
          <p:nvPr>
            <p:ph type="body" sz="quarter" idx="12"/>
          </p:nvPr>
        </p:nvSpPr>
        <p:spPr/>
        <p:txBody>
          <a:bodyPr/>
          <a:lstStyle/>
          <a:p>
            <a:r>
              <a:rPr lang="en-US" dirty="0"/>
              <a:t>Project is automatically updated based on if tasks are completed on schedule or are past due.</a:t>
            </a:r>
          </a:p>
        </p:txBody>
      </p:sp>
      <p:graphicFrame>
        <p:nvGraphicFramePr>
          <p:cNvPr id="14" name="Table 10">
            <a:extLst>
              <a:ext uri="{FF2B5EF4-FFF2-40B4-BE49-F238E27FC236}">
                <a16:creationId xmlns:a16="http://schemas.microsoft.com/office/drawing/2014/main" id="{33891B9D-A3AB-074F-BD23-A8FDA71FBD6E}"/>
              </a:ext>
            </a:extLst>
          </p:cNvPr>
          <p:cNvGraphicFramePr>
            <a:graphicFrameLocks noGrp="1"/>
          </p:cNvGraphicFramePr>
          <p:nvPr>
            <p:extLst>
              <p:ext uri="{D42A27DB-BD31-4B8C-83A1-F6EECF244321}">
                <p14:modId xmlns:p14="http://schemas.microsoft.com/office/powerpoint/2010/main" val="1980053471"/>
              </p:ext>
            </p:extLst>
          </p:nvPr>
        </p:nvGraphicFramePr>
        <p:xfrm>
          <a:off x="655499" y="3162189"/>
          <a:ext cx="10544314" cy="2630425"/>
        </p:xfrm>
        <a:graphic>
          <a:graphicData uri="http://schemas.openxmlformats.org/drawingml/2006/table">
            <a:tbl>
              <a:tblPr firstRow="1" bandRow="1"/>
              <a:tblGrid>
                <a:gridCol w="2182193">
                  <a:extLst>
                    <a:ext uri="{9D8B030D-6E8A-4147-A177-3AD203B41FA5}">
                      <a16:colId xmlns:a16="http://schemas.microsoft.com/office/drawing/2014/main" val="2199551828"/>
                    </a:ext>
                  </a:extLst>
                </a:gridCol>
                <a:gridCol w="8362121">
                  <a:extLst>
                    <a:ext uri="{9D8B030D-6E8A-4147-A177-3AD203B41FA5}">
                      <a16:colId xmlns:a16="http://schemas.microsoft.com/office/drawing/2014/main" val="2616248787"/>
                    </a:ext>
                  </a:extLst>
                </a:gridCol>
              </a:tblGrid>
              <a:tr h="447103">
                <a:tc>
                  <a:txBody>
                    <a:bodyPr/>
                    <a:lstStyle/>
                    <a:p>
                      <a:r>
                        <a:rPr lang="en-US" dirty="0">
                          <a:solidFill>
                            <a:schemeClr val="bg1"/>
                          </a:solidFill>
                        </a:rPr>
                        <a:t>Health</a:t>
                      </a:r>
                    </a:p>
                  </a:txBody>
                  <a:tcPr anchor="ctr">
                    <a:solidFill>
                      <a:schemeClr val="tx2">
                        <a:lumMod val="25000"/>
                      </a:schemeClr>
                    </a:solidFill>
                  </a:tcPr>
                </a:tc>
                <a:tc>
                  <a:txBody>
                    <a:bodyPr/>
                    <a:lstStyle/>
                    <a:p>
                      <a:r>
                        <a:rPr lang="en-US" dirty="0">
                          <a:solidFill>
                            <a:schemeClr val="bg1"/>
                          </a:solidFill>
                        </a:rPr>
                        <a:t>Description</a:t>
                      </a:r>
                    </a:p>
                  </a:txBody>
                  <a:tcPr anchor="ctr">
                    <a:solidFill>
                      <a:schemeClr val="tx2">
                        <a:lumMod val="25000"/>
                      </a:schemeClr>
                    </a:solidFill>
                  </a:tcPr>
                </a:tc>
                <a:extLst>
                  <a:ext uri="{0D108BD9-81ED-4DB2-BD59-A6C34878D82A}">
                    <a16:rowId xmlns:a16="http://schemas.microsoft.com/office/drawing/2014/main" val="729651118"/>
                  </a:ext>
                </a:extLst>
              </a:tr>
              <a:tr h="370840">
                <a:tc>
                  <a:txBody>
                    <a:bodyPr/>
                    <a:lstStyle/>
                    <a:p>
                      <a:r>
                        <a:rPr lang="en-US" dirty="0"/>
                        <a:t>Green</a:t>
                      </a:r>
                    </a:p>
                  </a:txBody>
                  <a:tcPr>
                    <a:solidFill>
                      <a:schemeClr val="bg1">
                        <a:lumMod val="9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kern="1200" dirty="0">
                          <a:solidFill>
                            <a:schemeClr val="tx1"/>
                          </a:solidFill>
                          <a:effectLst/>
                          <a:latin typeface="+mn-lt"/>
                          <a:ea typeface="+mn-ea"/>
                          <a:cs typeface="+mn-cs"/>
                        </a:rPr>
                        <a:t>No task is overdue, project is on schedule.</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800" kern="1200" dirty="0">
                        <a:solidFill>
                          <a:schemeClr val="tx1"/>
                        </a:solidFill>
                        <a:effectLst/>
                        <a:latin typeface="+mn-lt"/>
                        <a:ea typeface="+mn-ea"/>
                        <a:cs typeface="+mn-cs"/>
                      </a:endParaRPr>
                    </a:p>
                  </a:txBody>
                  <a:tcPr marL="63500" marR="63500" marT="63500" marB="63500"/>
                </a:tc>
                <a:extLst>
                  <a:ext uri="{0D108BD9-81ED-4DB2-BD59-A6C34878D82A}">
                    <a16:rowId xmlns:a16="http://schemas.microsoft.com/office/drawing/2014/main" val="2223881398"/>
                  </a:ext>
                </a:extLst>
              </a:tr>
              <a:tr h="370840">
                <a:tc>
                  <a:txBody>
                    <a:bodyPr/>
                    <a:lstStyle/>
                    <a:p>
                      <a:r>
                        <a:rPr lang="en-US" dirty="0"/>
                        <a:t>Yellow</a:t>
                      </a:r>
                    </a:p>
                  </a:txBody>
                  <a:tcPr>
                    <a:solidFill>
                      <a:schemeClr val="bg1">
                        <a:lumMod val="9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kern="1200" dirty="0">
                          <a:solidFill>
                            <a:schemeClr val="tx1"/>
                          </a:solidFill>
                          <a:effectLst/>
                          <a:latin typeface="+mn-lt"/>
                          <a:ea typeface="+mn-ea"/>
                          <a:cs typeface="+mn-cs"/>
                        </a:rPr>
                        <a:t>Project has 1+ tasks overdue.</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800" kern="1200" dirty="0">
                        <a:solidFill>
                          <a:srgbClr val="70C0EF"/>
                        </a:solidFill>
                        <a:latin typeface="+mn-lt"/>
                        <a:ea typeface="+mn-ea"/>
                        <a:cs typeface="+mn-cs"/>
                      </a:endParaRPr>
                    </a:p>
                  </a:txBody>
                  <a:tcPr marL="63500" marR="63500" marT="63500" marB="63500"/>
                </a:tc>
                <a:extLst>
                  <a:ext uri="{0D108BD9-81ED-4DB2-BD59-A6C34878D82A}">
                    <a16:rowId xmlns:a16="http://schemas.microsoft.com/office/drawing/2014/main" val="4121710935"/>
                  </a:ext>
                </a:extLst>
              </a:tr>
              <a:tr h="468551">
                <a:tc>
                  <a:txBody>
                    <a:bodyPr/>
                    <a:lstStyle/>
                    <a:p>
                      <a:r>
                        <a:rPr lang="en-US" dirty="0"/>
                        <a:t>Red</a:t>
                      </a:r>
                    </a:p>
                  </a:txBody>
                  <a:tcPr>
                    <a:solidFill>
                      <a:schemeClr val="bg1">
                        <a:lumMod val="9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kern="1200" dirty="0">
                          <a:solidFill>
                            <a:schemeClr val="tx1"/>
                          </a:solidFill>
                          <a:effectLst/>
                          <a:latin typeface="+mn-lt"/>
                          <a:ea typeface="+mn-ea"/>
                          <a:cs typeface="+mn-cs"/>
                        </a:rPr>
                        <a:t>Project is past the scheduled completion date indicated on charter tab dates</a:t>
                      </a:r>
                      <a:r>
                        <a:rPr lang="en-US" sz="1800" kern="1200" dirty="0">
                          <a:solidFill>
                            <a:schemeClr val="tx1"/>
                          </a:solidFill>
                          <a:latin typeface="+mn-lt"/>
                          <a:ea typeface="+mn-ea"/>
                          <a:cs typeface="+mn-cs"/>
                        </a:rPr>
                        <a:t>.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800" kern="1200" dirty="0">
                        <a:solidFill>
                          <a:srgbClr val="70C0EF"/>
                        </a:solidFill>
                        <a:latin typeface="+mn-lt"/>
                        <a:ea typeface="+mn-ea"/>
                        <a:cs typeface="+mn-cs"/>
                      </a:endParaRPr>
                    </a:p>
                  </a:txBody>
                  <a:tcPr marL="63500" marR="63500" marT="63500" marB="63500"/>
                </a:tc>
                <a:extLst>
                  <a:ext uri="{0D108BD9-81ED-4DB2-BD59-A6C34878D82A}">
                    <a16:rowId xmlns:a16="http://schemas.microsoft.com/office/drawing/2014/main" val="3475097983"/>
                  </a:ext>
                </a:extLst>
              </a:tr>
            </a:tbl>
          </a:graphicData>
        </a:graphic>
      </p:graphicFrame>
      <p:pic>
        <p:nvPicPr>
          <p:cNvPr id="15" name="Picture 14" descr="Icon&#10;&#10;Description automatically generated">
            <a:extLst>
              <a:ext uri="{FF2B5EF4-FFF2-40B4-BE49-F238E27FC236}">
                <a16:creationId xmlns:a16="http://schemas.microsoft.com/office/drawing/2014/main" id="{3F775D2C-2DFA-1E44-8017-9201FA0CA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608" y="5145890"/>
            <a:ext cx="559515" cy="582668"/>
          </a:xfrm>
          <a:prstGeom prst="rect">
            <a:avLst/>
          </a:prstGeom>
        </p:spPr>
      </p:pic>
      <p:pic>
        <p:nvPicPr>
          <p:cNvPr id="17" name="Picture 16" descr="Icon&#10;&#10;Description automatically generated">
            <a:extLst>
              <a:ext uri="{FF2B5EF4-FFF2-40B4-BE49-F238E27FC236}">
                <a16:creationId xmlns:a16="http://schemas.microsoft.com/office/drawing/2014/main" id="{7137D05B-3D4C-0845-84E0-7506E53A2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610" y="3672803"/>
            <a:ext cx="581608" cy="556646"/>
          </a:xfrm>
          <a:prstGeom prst="rect">
            <a:avLst/>
          </a:prstGeom>
        </p:spPr>
      </p:pic>
      <p:pic>
        <p:nvPicPr>
          <p:cNvPr id="19" name="Picture 18" descr="Icon&#10;&#10;Description automatically generated">
            <a:extLst>
              <a:ext uri="{FF2B5EF4-FFF2-40B4-BE49-F238E27FC236}">
                <a16:creationId xmlns:a16="http://schemas.microsoft.com/office/drawing/2014/main" id="{C7A648DF-C15F-8B44-9E24-B04205AD4C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5608" y="4426221"/>
            <a:ext cx="566609" cy="556647"/>
          </a:xfrm>
          <a:prstGeom prst="rect">
            <a:avLst/>
          </a:prstGeom>
        </p:spPr>
      </p:pic>
    </p:spTree>
    <p:extLst>
      <p:ext uri="{BB962C8B-B14F-4D97-AF65-F5344CB8AC3E}">
        <p14:creationId xmlns:p14="http://schemas.microsoft.com/office/powerpoint/2010/main" val="1403763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4956-0CB9-D444-BCEC-33154BACFFFF}"/>
              </a:ext>
            </a:extLst>
          </p:cNvPr>
          <p:cNvSpPr>
            <a:spLocks noGrp="1"/>
          </p:cNvSpPr>
          <p:nvPr>
            <p:ph type="title"/>
          </p:nvPr>
        </p:nvSpPr>
        <p:spPr/>
        <p:txBody>
          <a:bodyPr/>
          <a:lstStyle/>
          <a:p>
            <a:r>
              <a:rPr lang="en-US" dirty="0"/>
              <a:t>Status Reports</a:t>
            </a:r>
          </a:p>
        </p:txBody>
      </p:sp>
      <p:sp>
        <p:nvSpPr>
          <p:cNvPr id="3" name="Footer Placeholder 2">
            <a:extLst>
              <a:ext uri="{FF2B5EF4-FFF2-40B4-BE49-F238E27FC236}">
                <a16:creationId xmlns:a16="http://schemas.microsoft.com/office/drawing/2014/main" id="{42AFA8EF-CEE7-A74B-99BB-984ACC882A38}"/>
              </a:ext>
            </a:extLst>
          </p:cNvPr>
          <p:cNvSpPr>
            <a:spLocks noGrp="1"/>
          </p:cNvSpPr>
          <p:nvPr>
            <p:ph type="ftr" sz="quarter" idx="10"/>
          </p:nvPr>
        </p:nvSpPr>
        <p:spPr/>
        <p:txBody>
          <a:bodyPr/>
          <a:lstStyle/>
          <a:p>
            <a:r>
              <a:rPr lang="en-US">
                <a:solidFill>
                  <a:schemeClr val="bg1">
                    <a:lumMod val="50000"/>
                  </a:schemeClr>
                </a:solidFill>
                <a:latin typeface="Calibri" panose="020F0502020204030204" pitchFamily="34" charset="0"/>
                <a:sym typeface="Symbol"/>
              </a:rPr>
              <a:t> 2021 KPI Fire</a:t>
            </a:r>
            <a:endParaRPr lang="en-US" dirty="0">
              <a:solidFill>
                <a:schemeClr val="bg1">
                  <a:lumMod val="50000"/>
                </a:schemeClr>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D2EDA811-F1A2-984B-80CF-CFFD37A22EC7}"/>
              </a:ext>
            </a:extLst>
          </p:cNvPr>
          <p:cNvSpPr>
            <a:spLocks noGrp="1"/>
          </p:cNvSpPr>
          <p:nvPr>
            <p:ph type="sldNum" sz="quarter" idx="11"/>
          </p:nvPr>
        </p:nvSpPr>
        <p:spPr/>
        <p:txBody>
          <a:bodyPr/>
          <a:lstStyle/>
          <a:p>
            <a:fld id="{8699F50C-BE38-4BD0-BA84-9B090E1F2B9B}" type="slidenum">
              <a:rPr lang="en-IN" smtClean="0">
                <a:solidFill>
                  <a:schemeClr val="bg1">
                    <a:lumMod val="50000"/>
                  </a:schemeClr>
                </a:solidFill>
              </a:rPr>
              <a:pPr/>
              <a:t>37</a:t>
            </a:fld>
            <a:endParaRPr lang="en-IN" dirty="0">
              <a:solidFill>
                <a:schemeClr val="bg1">
                  <a:lumMod val="50000"/>
                </a:schemeClr>
              </a:solidFill>
            </a:endParaRPr>
          </a:p>
        </p:txBody>
      </p:sp>
      <p:sp>
        <p:nvSpPr>
          <p:cNvPr id="5" name="Text Placeholder 4">
            <a:extLst>
              <a:ext uri="{FF2B5EF4-FFF2-40B4-BE49-F238E27FC236}">
                <a16:creationId xmlns:a16="http://schemas.microsoft.com/office/drawing/2014/main" id="{1D5E09F4-BD50-0B4E-A85B-9278984B51CE}"/>
              </a:ext>
            </a:extLst>
          </p:cNvPr>
          <p:cNvSpPr>
            <a:spLocks noGrp="1"/>
          </p:cNvSpPr>
          <p:nvPr>
            <p:ph type="body" sz="quarter" idx="12"/>
          </p:nvPr>
        </p:nvSpPr>
        <p:spPr>
          <a:xfrm>
            <a:off x="609600" y="1638301"/>
            <a:ext cx="10261600" cy="1618245"/>
          </a:xfrm>
        </p:spPr>
        <p:txBody>
          <a:bodyPr/>
          <a:lstStyle/>
          <a:p>
            <a:r>
              <a:rPr lang="en-US" dirty="0"/>
              <a:t>Send a reminder to submit a status report that will appear on the user’s Daily Update page.</a:t>
            </a:r>
          </a:p>
          <a:p>
            <a:r>
              <a:rPr lang="en-US" dirty="0"/>
              <a:t>Best Practices: </a:t>
            </a:r>
          </a:p>
          <a:p>
            <a:pPr lvl="1"/>
            <a:r>
              <a:rPr lang="en-US" dirty="0"/>
              <a:t>Schedule a reminder for a weekly status update for the project leader</a:t>
            </a:r>
          </a:p>
          <a:p>
            <a:pPr lvl="1"/>
            <a:r>
              <a:rPr lang="en-US" dirty="0"/>
              <a:t>Submit a report each time a project review is conducted</a:t>
            </a:r>
          </a:p>
          <a:p>
            <a:endParaRPr lang="en-US" dirty="0"/>
          </a:p>
        </p:txBody>
      </p:sp>
      <p:pic>
        <p:nvPicPr>
          <p:cNvPr id="14" name="Picture 13" descr="Graphical user interface, application&#10;&#10;Description automatically generated">
            <a:extLst>
              <a:ext uri="{FF2B5EF4-FFF2-40B4-BE49-F238E27FC236}">
                <a16:creationId xmlns:a16="http://schemas.microsoft.com/office/drawing/2014/main" id="{19A6AA45-490C-CC4D-9EF9-F36A85102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991" y="3810167"/>
            <a:ext cx="8854018" cy="2397469"/>
          </a:xfrm>
          <a:prstGeom prst="rect">
            <a:avLst/>
          </a:prstGeom>
          <a:ln>
            <a:solidFill>
              <a:schemeClr val="tx2"/>
            </a:solidFill>
          </a:ln>
        </p:spPr>
      </p:pic>
    </p:spTree>
    <p:extLst>
      <p:ext uri="{BB962C8B-B14F-4D97-AF65-F5344CB8AC3E}">
        <p14:creationId xmlns:p14="http://schemas.microsoft.com/office/powerpoint/2010/main" val="1372832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5DE0-F6D1-9846-A15E-CEFDC76A055E}"/>
              </a:ext>
            </a:extLst>
          </p:cNvPr>
          <p:cNvSpPr>
            <a:spLocks noGrp="1"/>
          </p:cNvSpPr>
          <p:nvPr>
            <p:ph type="title"/>
          </p:nvPr>
        </p:nvSpPr>
        <p:spPr/>
        <p:txBody>
          <a:bodyPr/>
          <a:lstStyle/>
          <a:p>
            <a:r>
              <a:rPr lang="en-US" dirty="0"/>
              <a:t>Project Tasks</a:t>
            </a:r>
          </a:p>
        </p:txBody>
      </p:sp>
      <p:sp>
        <p:nvSpPr>
          <p:cNvPr id="3" name="Footer Placeholder 2">
            <a:extLst>
              <a:ext uri="{FF2B5EF4-FFF2-40B4-BE49-F238E27FC236}">
                <a16:creationId xmlns:a16="http://schemas.microsoft.com/office/drawing/2014/main" id="{D3C99E0C-A85D-CB4C-BC05-6FCAF38505DD}"/>
              </a:ext>
            </a:extLst>
          </p:cNvPr>
          <p:cNvSpPr>
            <a:spLocks noGrp="1"/>
          </p:cNvSpPr>
          <p:nvPr>
            <p:ph type="ftr" sz="quarter" idx="10"/>
          </p:nvPr>
        </p:nvSpPr>
        <p:spPr/>
        <p:txBody>
          <a:bodyPr/>
          <a:lstStyle/>
          <a:p>
            <a:r>
              <a:rPr lang="en-US">
                <a:solidFill>
                  <a:schemeClr val="bg1">
                    <a:lumMod val="50000"/>
                  </a:schemeClr>
                </a:solidFill>
                <a:latin typeface="Calibri" panose="020F0502020204030204" pitchFamily="34" charset="0"/>
                <a:sym typeface="Symbol"/>
              </a:rPr>
              <a:t> 2021 KPI Fire</a:t>
            </a:r>
            <a:endParaRPr lang="en-US" dirty="0">
              <a:solidFill>
                <a:schemeClr val="bg1">
                  <a:lumMod val="50000"/>
                </a:schemeClr>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93A878C2-ED58-A345-A8F2-9346C856211F}"/>
              </a:ext>
            </a:extLst>
          </p:cNvPr>
          <p:cNvSpPr>
            <a:spLocks noGrp="1"/>
          </p:cNvSpPr>
          <p:nvPr>
            <p:ph type="sldNum" sz="quarter" idx="11"/>
          </p:nvPr>
        </p:nvSpPr>
        <p:spPr/>
        <p:txBody>
          <a:bodyPr/>
          <a:lstStyle/>
          <a:p>
            <a:fld id="{8699F50C-BE38-4BD0-BA84-9B090E1F2B9B}" type="slidenum">
              <a:rPr lang="en-IN" smtClean="0">
                <a:solidFill>
                  <a:schemeClr val="bg1">
                    <a:lumMod val="50000"/>
                  </a:schemeClr>
                </a:solidFill>
              </a:rPr>
              <a:pPr/>
              <a:t>38</a:t>
            </a:fld>
            <a:endParaRPr lang="en-IN" dirty="0">
              <a:solidFill>
                <a:schemeClr val="bg1">
                  <a:lumMod val="50000"/>
                </a:schemeClr>
              </a:solidFill>
            </a:endParaRPr>
          </a:p>
        </p:txBody>
      </p:sp>
      <p:sp>
        <p:nvSpPr>
          <p:cNvPr id="5" name="Text Placeholder 4">
            <a:extLst>
              <a:ext uri="{FF2B5EF4-FFF2-40B4-BE49-F238E27FC236}">
                <a16:creationId xmlns:a16="http://schemas.microsoft.com/office/drawing/2014/main" id="{40E78216-3A17-B341-9B04-27CAA73BF03E}"/>
              </a:ext>
            </a:extLst>
          </p:cNvPr>
          <p:cNvSpPr>
            <a:spLocks noGrp="1"/>
          </p:cNvSpPr>
          <p:nvPr>
            <p:ph type="body" sz="quarter" idx="12"/>
          </p:nvPr>
        </p:nvSpPr>
        <p:spPr>
          <a:xfrm>
            <a:off x="518678" y="1888859"/>
            <a:ext cx="10628293" cy="2588949"/>
          </a:xfrm>
        </p:spPr>
        <p:txBody>
          <a:bodyPr numCol="2"/>
          <a:lstStyle/>
          <a:p>
            <a:r>
              <a:rPr lang="en-US" dirty="0"/>
              <a:t>Task groups act as progress milestones</a:t>
            </a:r>
          </a:p>
          <a:p>
            <a:r>
              <a:rPr lang="en-US" dirty="0"/>
              <a:t>Task features: </a:t>
            </a:r>
          </a:p>
          <a:p>
            <a:pPr lvl="1"/>
            <a:r>
              <a:rPr lang="en-US" dirty="0"/>
              <a:t>Owner: Member of team task assigned to</a:t>
            </a:r>
          </a:p>
          <a:p>
            <a:pPr lvl="1"/>
            <a:r>
              <a:rPr lang="en-US" dirty="0"/>
              <a:t>Task Name: Basic description of task</a:t>
            </a:r>
          </a:p>
          <a:p>
            <a:pPr lvl="1"/>
            <a:r>
              <a:rPr lang="en-US" dirty="0"/>
              <a:t>Status: To Do, Doing, Done</a:t>
            </a:r>
          </a:p>
          <a:p>
            <a:pPr lvl="1"/>
            <a:r>
              <a:rPr lang="en-US" dirty="0"/>
              <a:t>Due (Date): None or manually set date</a:t>
            </a:r>
          </a:p>
          <a:p>
            <a:pPr lvl="1"/>
            <a:endParaRPr lang="en-US" dirty="0"/>
          </a:p>
          <a:p>
            <a:pPr lvl="1"/>
            <a:endParaRPr lang="en-US" dirty="0"/>
          </a:p>
          <a:p>
            <a:pPr marL="457200" lvl="1" indent="0">
              <a:buNone/>
            </a:pPr>
            <a:endParaRPr lang="en-US" dirty="0"/>
          </a:p>
          <a:p>
            <a:pPr lvl="1"/>
            <a:r>
              <a:rPr lang="en-US" dirty="0"/>
              <a:t>Approvals: None required or assign 1+ approvers </a:t>
            </a:r>
          </a:p>
          <a:p>
            <a:pPr lvl="1"/>
            <a:r>
              <a:rPr lang="en-US" dirty="0"/>
              <a:t>Priority: High, normal, low</a:t>
            </a:r>
          </a:p>
          <a:p>
            <a:pPr lvl="1"/>
            <a:r>
              <a:rPr lang="en-US" dirty="0"/>
              <a:t>Attachments: Linked files</a:t>
            </a:r>
          </a:p>
          <a:p>
            <a:pPr lvl="1"/>
            <a:r>
              <a:rPr lang="en-US" dirty="0"/>
              <a:t>Notes: Task details</a:t>
            </a:r>
          </a:p>
        </p:txBody>
      </p:sp>
      <p:pic>
        <p:nvPicPr>
          <p:cNvPr id="12" name="Picture 11" descr="Graphical user interface, application&#10;&#10;Description automatically generated">
            <a:extLst>
              <a:ext uri="{FF2B5EF4-FFF2-40B4-BE49-F238E27FC236}">
                <a16:creationId xmlns:a16="http://schemas.microsoft.com/office/drawing/2014/main" id="{76DC3A22-F9BD-2B43-8ACB-5DA702B3B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886" y="4477808"/>
            <a:ext cx="11454228" cy="1585711"/>
          </a:xfrm>
          <a:prstGeom prst="rect">
            <a:avLst/>
          </a:prstGeom>
        </p:spPr>
      </p:pic>
    </p:spTree>
    <p:extLst>
      <p:ext uri="{BB962C8B-B14F-4D97-AF65-F5344CB8AC3E}">
        <p14:creationId xmlns:p14="http://schemas.microsoft.com/office/powerpoint/2010/main" val="277387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7D662-224A-BB40-AD71-D4C601A46983}"/>
              </a:ext>
            </a:extLst>
          </p:cNvPr>
          <p:cNvSpPr>
            <a:spLocks noGrp="1"/>
          </p:cNvSpPr>
          <p:nvPr>
            <p:ph type="title"/>
          </p:nvPr>
        </p:nvSpPr>
        <p:spPr/>
        <p:txBody>
          <a:bodyPr/>
          <a:lstStyle/>
          <a:p>
            <a:r>
              <a:rPr lang="en-US" dirty="0"/>
              <a:t>Project Benefits</a:t>
            </a:r>
          </a:p>
        </p:txBody>
      </p:sp>
      <p:sp>
        <p:nvSpPr>
          <p:cNvPr id="3" name="Footer Placeholder 2">
            <a:extLst>
              <a:ext uri="{FF2B5EF4-FFF2-40B4-BE49-F238E27FC236}">
                <a16:creationId xmlns:a16="http://schemas.microsoft.com/office/drawing/2014/main" id="{4F1BFFBE-6698-2245-A579-CE159E20AFBC}"/>
              </a:ext>
            </a:extLst>
          </p:cNvPr>
          <p:cNvSpPr>
            <a:spLocks noGrp="1"/>
          </p:cNvSpPr>
          <p:nvPr>
            <p:ph type="ftr" sz="quarter" idx="10"/>
          </p:nvPr>
        </p:nvSpPr>
        <p:spPr/>
        <p:txBody>
          <a:bodyPr/>
          <a:lstStyle/>
          <a:p>
            <a:r>
              <a:rPr lang="en-US">
                <a:solidFill>
                  <a:schemeClr val="bg1">
                    <a:lumMod val="50000"/>
                  </a:schemeClr>
                </a:solidFill>
                <a:latin typeface="Calibri" panose="020F0502020204030204" pitchFamily="34" charset="0"/>
                <a:sym typeface="Symbol"/>
              </a:rPr>
              <a:t> 2021 KPI Fire</a:t>
            </a:r>
            <a:endParaRPr lang="en-US" dirty="0">
              <a:solidFill>
                <a:schemeClr val="bg1">
                  <a:lumMod val="50000"/>
                </a:schemeClr>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D623A634-67A4-A74D-A6A8-9770FD259F7A}"/>
              </a:ext>
            </a:extLst>
          </p:cNvPr>
          <p:cNvSpPr>
            <a:spLocks noGrp="1"/>
          </p:cNvSpPr>
          <p:nvPr>
            <p:ph type="sldNum" sz="quarter" idx="11"/>
          </p:nvPr>
        </p:nvSpPr>
        <p:spPr/>
        <p:txBody>
          <a:bodyPr/>
          <a:lstStyle/>
          <a:p>
            <a:fld id="{8699F50C-BE38-4BD0-BA84-9B090E1F2B9B}" type="slidenum">
              <a:rPr lang="en-IN" smtClean="0">
                <a:solidFill>
                  <a:schemeClr val="bg1">
                    <a:lumMod val="50000"/>
                  </a:schemeClr>
                </a:solidFill>
              </a:rPr>
              <a:pPr/>
              <a:t>39</a:t>
            </a:fld>
            <a:endParaRPr lang="en-IN" dirty="0">
              <a:solidFill>
                <a:schemeClr val="bg1">
                  <a:lumMod val="50000"/>
                </a:schemeClr>
              </a:solidFill>
            </a:endParaRPr>
          </a:p>
        </p:txBody>
      </p:sp>
      <p:sp>
        <p:nvSpPr>
          <p:cNvPr id="5" name="Text Placeholder 4">
            <a:extLst>
              <a:ext uri="{FF2B5EF4-FFF2-40B4-BE49-F238E27FC236}">
                <a16:creationId xmlns:a16="http://schemas.microsoft.com/office/drawing/2014/main" id="{45EFCA1F-3161-4C40-ABF5-346CE6256753}"/>
              </a:ext>
            </a:extLst>
          </p:cNvPr>
          <p:cNvSpPr>
            <a:spLocks noGrp="1"/>
          </p:cNvSpPr>
          <p:nvPr>
            <p:ph type="body" sz="quarter" idx="12"/>
          </p:nvPr>
        </p:nvSpPr>
        <p:spPr/>
        <p:txBody>
          <a:bodyPr/>
          <a:lstStyle/>
          <a:p>
            <a:r>
              <a:rPr lang="en-US" dirty="0"/>
              <a:t>For tracking project financial impact. </a:t>
            </a:r>
          </a:p>
          <a:p>
            <a:r>
              <a:rPr lang="en-US" dirty="0"/>
              <a:t>Project benefits accounts are configured in the company settings</a:t>
            </a:r>
          </a:p>
          <a:p>
            <a:pPr lvl="1"/>
            <a:r>
              <a:rPr lang="en-US" dirty="0"/>
              <a:t>Examples: Total Benefit, Hard Savings, Soft Savings, Costs</a:t>
            </a:r>
          </a:p>
        </p:txBody>
      </p:sp>
      <p:pic>
        <p:nvPicPr>
          <p:cNvPr id="6" name="Picture 5">
            <a:extLst>
              <a:ext uri="{FF2B5EF4-FFF2-40B4-BE49-F238E27FC236}">
                <a16:creationId xmlns:a16="http://schemas.microsoft.com/office/drawing/2014/main" id="{5D5BBE4B-093B-FA4A-AD4B-3E9042CF4910}"/>
              </a:ext>
            </a:extLst>
          </p:cNvPr>
          <p:cNvPicPr>
            <a:picLocks noChangeAspect="1"/>
          </p:cNvPicPr>
          <p:nvPr/>
        </p:nvPicPr>
        <p:blipFill rotWithShape="1">
          <a:blip r:embed="rId3"/>
          <a:srcRect b="32798"/>
          <a:stretch/>
        </p:blipFill>
        <p:spPr>
          <a:xfrm>
            <a:off x="486005" y="3593799"/>
            <a:ext cx="11401193" cy="2276649"/>
          </a:xfrm>
          <a:prstGeom prst="rect">
            <a:avLst/>
          </a:prstGeom>
        </p:spPr>
      </p:pic>
    </p:spTree>
    <p:extLst>
      <p:ext uri="{BB962C8B-B14F-4D97-AF65-F5344CB8AC3E}">
        <p14:creationId xmlns:p14="http://schemas.microsoft.com/office/powerpoint/2010/main" val="105158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5CB45-818F-B547-8473-69D786593B00}"/>
              </a:ext>
            </a:extLst>
          </p:cNvPr>
          <p:cNvSpPr>
            <a:spLocks noGrp="1"/>
          </p:cNvSpPr>
          <p:nvPr>
            <p:ph type="title"/>
          </p:nvPr>
        </p:nvSpPr>
        <p:spPr/>
        <p:txBody>
          <a:bodyPr>
            <a:normAutofit/>
          </a:bodyPr>
          <a:lstStyle/>
          <a:p>
            <a:r>
              <a:rPr lang="en-US" dirty="0"/>
              <a:t>What is Continuous Improvement?</a:t>
            </a:r>
          </a:p>
        </p:txBody>
      </p:sp>
      <p:sp>
        <p:nvSpPr>
          <p:cNvPr id="3" name="Footer Placeholder 2">
            <a:extLst>
              <a:ext uri="{FF2B5EF4-FFF2-40B4-BE49-F238E27FC236}">
                <a16:creationId xmlns:a16="http://schemas.microsoft.com/office/drawing/2014/main" id="{51D0682D-0D92-3B4D-AD10-6C8413BD7D71}"/>
              </a:ext>
            </a:extLst>
          </p:cNvPr>
          <p:cNvSpPr>
            <a:spLocks noGrp="1"/>
          </p:cNvSpPr>
          <p:nvPr>
            <p:ph type="ftr" sz="quarter" idx="10"/>
          </p:nvPr>
        </p:nvSpPr>
        <p:spPr/>
        <p:txBody>
          <a:bodyPr/>
          <a:lstStyle/>
          <a:p>
            <a:r>
              <a:rPr lang="en-US" dirty="0">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DEB15ADA-F693-5A40-B3DE-8186951C4342}"/>
              </a:ext>
            </a:extLst>
          </p:cNvPr>
          <p:cNvSpPr>
            <a:spLocks noGrp="1"/>
          </p:cNvSpPr>
          <p:nvPr>
            <p:ph type="sldNum" sz="quarter" idx="11"/>
          </p:nvPr>
        </p:nvSpPr>
        <p:spPr/>
        <p:txBody>
          <a:bodyPr/>
          <a:lstStyle/>
          <a:p>
            <a:fld id="{8699F50C-BE38-4BD0-BA84-9B090E1F2B9B}" type="slidenum">
              <a:rPr lang="en-IN" smtClean="0"/>
              <a:pPr/>
              <a:t>4</a:t>
            </a:fld>
            <a:endParaRPr lang="en-IN" dirty="0"/>
          </a:p>
        </p:txBody>
      </p:sp>
      <p:sp>
        <p:nvSpPr>
          <p:cNvPr id="5" name="Text Placeholder 4">
            <a:extLst>
              <a:ext uri="{FF2B5EF4-FFF2-40B4-BE49-F238E27FC236}">
                <a16:creationId xmlns:a16="http://schemas.microsoft.com/office/drawing/2014/main" id="{AEAE45CC-AA6A-9345-B293-B1B21EA92072}"/>
              </a:ext>
            </a:extLst>
          </p:cNvPr>
          <p:cNvSpPr>
            <a:spLocks noGrp="1"/>
          </p:cNvSpPr>
          <p:nvPr>
            <p:ph type="body" sz="quarter" idx="12"/>
          </p:nvPr>
        </p:nvSpPr>
        <p:spPr/>
        <p:txBody>
          <a:bodyPr/>
          <a:lstStyle/>
          <a:p>
            <a:pPr marL="171450" indent="-171450"/>
            <a:r>
              <a:rPr lang="en-US" dirty="0"/>
              <a:t>Making changes to processes in order to increase value-added activities and decrease waste.</a:t>
            </a:r>
          </a:p>
          <a:p>
            <a:pPr marL="0" indent="0">
              <a:buNone/>
            </a:pPr>
            <a:endParaRPr lang="en-US" dirty="0"/>
          </a:p>
          <a:p>
            <a:pPr marL="171450" indent="-171450"/>
            <a:r>
              <a:rPr lang="en-US" dirty="0"/>
              <a:t>Everyone has 2 jobs: </a:t>
            </a:r>
          </a:p>
          <a:p>
            <a:pPr marL="914400" lvl="1" indent="-457200">
              <a:buFont typeface="+mj-lt"/>
              <a:buAutoNum type="arabicPeriod"/>
            </a:pPr>
            <a:r>
              <a:rPr lang="en-US" sz="2400" dirty="0"/>
              <a:t>The job you were hired to do</a:t>
            </a:r>
          </a:p>
          <a:p>
            <a:pPr marL="914400" lvl="1" indent="-457200">
              <a:buFont typeface="+mj-lt"/>
              <a:buAutoNum type="arabicPeriod"/>
            </a:pPr>
            <a:r>
              <a:rPr lang="en-US" sz="2400" dirty="0"/>
              <a:t>Improve your job</a:t>
            </a:r>
          </a:p>
          <a:p>
            <a:pPr marL="914400" lvl="1" indent="-457200">
              <a:buFont typeface="+mj-lt"/>
              <a:buAutoNum type="arabicPeriod"/>
            </a:pPr>
            <a:endParaRPr lang="en-US" sz="2400" dirty="0"/>
          </a:p>
          <a:p>
            <a:pPr marL="914400" lvl="1" indent="-457200">
              <a:buFont typeface="+mj-lt"/>
              <a:buAutoNum type="arabicPeriod"/>
            </a:pPr>
            <a:endParaRPr lang="en-US" dirty="0"/>
          </a:p>
          <a:p>
            <a:r>
              <a:rPr lang="en-US" dirty="0"/>
              <a:t>Whether you are an Executive, Manager, or Front-line worker, it is </a:t>
            </a:r>
            <a:r>
              <a:rPr lang="en-US" u="sng" dirty="0"/>
              <a:t>everyone’s</a:t>
            </a:r>
            <a:r>
              <a:rPr lang="en-US" dirty="0"/>
              <a:t> job to improve the workplace.</a:t>
            </a:r>
          </a:p>
          <a:p>
            <a:r>
              <a:rPr lang="en-US" dirty="0"/>
              <a:t>Continuous Improvement is a path to advancement and new opportunities.</a:t>
            </a:r>
          </a:p>
        </p:txBody>
      </p:sp>
      <p:pic>
        <p:nvPicPr>
          <p:cNvPr id="9" name="Picture 8" descr="A picture containing text, clock&#10;&#10;Description automatically generated">
            <a:extLst>
              <a:ext uri="{FF2B5EF4-FFF2-40B4-BE49-F238E27FC236}">
                <a16:creationId xmlns:a16="http://schemas.microsoft.com/office/drawing/2014/main" id="{976416FA-E17D-BC4E-9B91-0BDAC6B83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9463" y="2531292"/>
            <a:ext cx="4437898" cy="1795415"/>
          </a:xfrm>
          <a:prstGeom prst="rect">
            <a:avLst/>
          </a:prstGeom>
        </p:spPr>
      </p:pic>
    </p:spTree>
    <p:extLst>
      <p:ext uri="{BB962C8B-B14F-4D97-AF65-F5344CB8AC3E}">
        <p14:creationId xmlns:p14="http://schemas.microsoft.com/office/powerpoint/2010/main" val="4171073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65FCE-A534-ED43-94C3-7503378D200F}"/>
              </a:ext>
            </a:extLst>
          </p:cNvPr>
          <p:cNvSpPr>
            <a:spLocks noGrp="1"/>
          </p:cNvSpPr>
          <p:nvPr>
            <p:ph type="title"/>
          </p:nvPr>
        </p:nvSpPr>
        <p:spPr/>
        <p:txBody>
          <a:bodyPr/>
          <a:lstStyle/>
          <a:p>
            <a:r>
              <a:rPr lang="en-US" dirty="0"/>
              <a:t>Hard Savings vs. Soft Savings</a:t>
            </a:r>
          </a:p>
        </p:txBody>
      </p:sp>
      <p:sp>
        <p:nvSpPr>
          <p:cNvPr id="3" name="Footer Placeholder 2">
            <a:extLst>
              <a:ext uri="{FF2B5EF4-FFF2-40B4-BE49-F238E27FC236}">
                <a16:creationId xmlns:a16="http://schemas.microsoft.com/office/drawing/2014/main" id="{1B902B56-A397-474F-9CFB-48CB3EF25038}"/>
              </a:ext>
            </a:extLst>
          </p:cNvPr>
          <p:cNvSpPr>
            <a:spLocks noGrp="1"/>
          </p:cNvSpPr>
          <p:nvPr>
            <p:ph type="ftr" sz="quarter" idx="10"/>
          </p:nvPr>
        </p:nvSpPr>
        <p:spPr/>
        <p:txBody>
          <a:bodyPr/>
          <a:lstStyle/>
          <a:p>
            <a:r>
              <a:rPr lang="en-US">
                <a:solidFill>
                  <a:schemeClr val="bg1">
                    <a:lumMod val="50000"/>
                  </a:schemeClr>
                </a:solidFill>
                <a:latin typeface="Calibri" panose="020F0502020204030204" pitchFamily="34" charset="0"/>
                <a:sym typeface="Symbol"/>
              </a:rPr>
              <a:t> 2021 KPI Fire</a:t>
            </a:r>
            <a:endParaRPr lang="en-US" dirty="0">
              <a:solidFill>
                <a:schemeClr val="bg1">
                  <a:lumMod val="50000"/>
                </a:schemeClr>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B7E6FDF1-DF7A-8C46-87E9-88D42AA1A579}"/>
              </a:ext>
            </a:extLst>
          </p:cNvPr>
          <p:cNvSpPr>
            <a:spLocks noGrp="1"/>
          </p:cNvSpPr>
          <p:nvPr>
            <p:ph type="sldNum" sz="quarter" idx="11"/>
          </p:nvPr>
        </p:nvSpPr>
        <p:spPr/>
        <p:txBody>
          <a:bodyPr/>
          <a:lstStyle/>
          <a:p>
            <a:fld id="{8699F50C-BE38-4BD0-BA84-9B090E1F2B9B}" type="slidenum">
              <a:rPr lang="en-IN" smtClean="0">
                <a:solidFill>
                  <a:schemeClr val="bg1">
                    <a:lumMod val="50000"/>
                  </a:schemeClr>
                </a:solidFill>
              </a:rPr>
              <a:t>40</a:t>
            </a:fld>
            <a:endParaRPr lang="en-IN" dirty="0">
              <a:solidFill>
                <a:schemeClr val="bg1">
                  <a:lumMod val="50000"/>
                </a:schemeClr>
              </a:solidFill>
            </a:endParaRPr>
          </a:p>
        </p:txBody>
      </p:sp>
      <p:graphicFrame>
        <p:nvGraphicFramePr>
          <p:cNvPr id="5" name="Table 5">
            <a:extLst>
              <a:ext uri="{FF2B5EF4-FFF2-40B4-BE49-F238E27FC236}">
                <a16:creationId xmlns:a16="http://schemas.microsoft.com/office/drawing/2014/main" id="{3C56F54D-8FD5-734A-B2E8-72E35132607D}"/>
              </a:ext>
            </a:extLst>
          </p:cNvPr>
          <p:cNvGraphicFramePr>
            <a:graphicFrameLocks noGrp="1"/>
          </p:cNvGraphicFramePr>
          <p:nvPr>
            <p:extLst>
              <p:ext uri="{D42A27DB-BD31-4B8C-83A1-F6EECF244321}">
                <p14:modId xmlns:p14="http://schemas.microsoft.com/office/powerpoint/2010/main" val="2848161882"/>
              </p:ext>
            </p:extLst>
          </p:nvPr>
        </p:nvGraphicFramePr>
        <p:xfrm>
          <a:off x="2032000" y="2013412"/>
          <a:ext cx="8128000" cy="3754120"/>
        </p:xfrm>
        <a:graphic>
          <a:graphicData uri="http://schemas.openxmlformats.org/drawingml/2006/table">
            <a:tbl>
              <a:tblPr firstRow="1" bandRow="1"/>
              <a:tblGrid>
                <a:gridCol w="4064000">
                  <a:extLst>
                    <a:ext uri="{9D8B030D-6E8A-4147-A177-3AD203B41FA5}">
                      <a16:colId xmlns:a16="http://schemas.microsoft.com/office/drawing/2014/main" val="3276252576"/>
                    </a:ext>
                  </a:extLst>
                </a:gridCol>
                <a:gridCol w="4064000">
                  <a:extLst>
                    <a:ext uri="{9D8B030D-6E8A-4147-A177-3AD203B41FA5}">
                      <a16:colId xmlns:a16="http://schemas.microsoft.com/office/drawing/2014/main" val="3360648992"/>
                    </a:ext>
                  </a:extLst>
                </a:gridCol>
              </a:tblGrid>
              <a:tr h="370840">
                <a:tc>
                  <a:txBody>
                    <a:bodyPr/>
                    <a:lstStyle/>
                    <a:p>
                      <a:r>
                        <a:rPr lang="en-US" b="1" dirty="0">
                          <a:solidFill>
                            <a:schemeClr val="bg1"/>
                          </a:solidFill>
                        </a:rPr>
                        <a:t>Hard Savings</a:t>
                      </a:r>
                    </a:p>
                  </a:txBody>
                  <a:tcPr>
                    <a:solidFill>
                      <a:schemeClr val="tx2">
                        <a:lumMod val="25000"/>
                      </a:schemeClr>
                    </a:solidFill>
                  </a:tcPr>
                </a:tc>
                <a:tc>
                  <a:txBody>
                    <a:bodyPr/>
                    <a:lstStyle/>
                    <a:p>
                      <a:r>
                        <a:rPr lang="en-US" b="1" dirty="0">
                          <a:solidFill>
                            <a:schemeClr val="bg1"/>
                          </a:solidFill>
                        </a:rPr>
                        <a:t>Soft Savings</a:t>
                      </a:r>
                    </a:p>
                  </a:txBody>
                  <a:tcPr>
                    <a:solidFill>
                      <a:schemeClr val="tx2">
                        <a:lumMod val="25000"/>
                      </a:schemeClr>
                    </a:solidFill>
                  </a:tcPr>
                </a:tc>
                <a:extLst>
                  <a:ext uri="{0D108BD9-81ED-4DB2-BD59-A6C34878D82A}">
                    <a16:rowId xmlns:a16="http://schemas.microsoft.com/office/drawing/2014/main" val="2406813090"/>
                  </a:ext>
                </a:extLst>
              </a:tr>
              <a:tr h="370840">
                <a:tc>
                  <a:txBody>
                    <a:bodyPr/>
                    <a:lstStyle/>
                    <a:p>
                      <a:r>
                        <a:rPr lang="en-US" dirty="0"/>
                        <a:t>Direct financial Impact on Balance Sheet or Income Statement.</a:t>
                      </a:r>
                    </a:p>
                  </a:txBody>
                  <a:tcPr/>
                </a:tc>
                <a:tc>
                  <a:txBody>
                    <a:bodyPr/>
                    <a:lstStyle/>
                    <a:p>
                      <a:r>
                        <a:rPr lang="en-US" dirty="0"/>
                        <a:t>Indirect financial impact, or longer-term impact than is required to classify as Hard Savings. </a:t>
                      </a:r>
                    </a:p>
                  </a:txBody>
                  <a:tcPr/>
                </a:tc>
                <a:extLst>
                  <a:ext uri="{0D108BD9-81ED-4DB2-BD59-A6C34878D82A}">
                    <a16:rowId xmlns:a16="http://schemas.microsoft.com/office/drawing/2014/main" val="2400417479"/>
                  </a:ext>
                </a:extLst>
              </a:tr>
              <a:tr h="370840">
                <a:tc>
                  <a:txBody>
                    <a:bodyPr/>
                    <a:lstStyle/>
                    <a:p>
                      <a:r>
                        <a:rPr lang="en-US" dirty="0"/>
                        <a:t>Clear cause &amp; effect relationship between process metric change and financial impact.</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Less direct cause &amp; effect relationship between process metric change and financial impact.</a:t>
                      </a:r>
                    </a:p>
                    <a:p>
                      <a:endParaRPr lang="en-US" dirty="0"/>
                    </a:p>
                  </a:txBody>
                  <a:tcPr/>
                </a:tc>
                <a:extLst>
                  <a:ext uri="{0D108BD9-81ED-4DB2-BD59-A6C34878D82A}">
                    <a16:rowId xmlns:a16="http://schemas.microsoft.com/office/drawing/2014/main" val="1708512847"/>
                  </a:ext>
                </a:extLst>
              </a:tr>
              <a:tr h="370840">
                <a:tc>
                  <a:txBody>
                    <a:bodyPr/>
                    <a:lstStyle/>
                    <a:p>
                      <a:r>
                        <a:rPr lang="en-US" dirty="0"/>
                        <a:t>Can be audited or verified</a:t>
                      </a:r>
                    </a:p>
                    <a:p>
                      <a:endParaRPr lang="en-US" dirty="0"/>
                    </a:p>
                  </a:txBody>
                  <a:tcPr/>
                </a:tc>
                <a:tc>
                  <a:txBody>
                    <a:bodyPr/>
                    <a:lstStyle/>
                    <a:p>
                      <a:endParaRPr lang="en-US" dirty="0"/>
                    </a:p>
                  </a:txBody>
                  <a:tcPr/>
                </a:tc>
                <a:extLst>
                  <a:ext uri="{0D108BD9-81ED-4DB2-BD59-A6C34878D82A}">
                    <a16:rowId xmlns:a16="http://schemas.microsoft.com/office/drawing/2014/main" val="33291971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be measured in Dollars</a:t>
                      </a:r>
                    </a:p>
                    <a:p>
                      <a:endParaRPr lang="en-US" dirty="0"/>
                    </a:p>
                  </a:txBody>
                  <a:tcPr/>
                </a:tc>
                <a:tc>
                  <a:txBody>
                    <a:bodyPr/>
                    <a:lstStyle/>
                    <a:p>
                      <a:endParaRPr lang="en-US" dirty="0"/>
                    </a:p>
                  </a:txBody>
                  <a:tcPr/>
                </a:tc>
                <a:extLst>
                  <a:ext uri="{0D108BD9-81ED-4DB2-BD59-A6C34878D82A}">
                    <a16:rowId xmlns:a16="http://schemas.microsoft.com/office/drawing/2014/main" val="878905418"/>
                  </a:ext>
                </a:extLst>
              </a:tr>
            </a:tbl>
          </a:graphicData>
        </a:graphic>
      </p:graphicFrame>
    </p:spTree>
    <p:extLst>
      <p:ext uri="{BB962C8B-B14F-4D97-AF65-F5344CB8AC3E}">
        <p14:creationId xmlns:p14="http://schemas.microsoft.com/office/powerpoint/2010/main" val="1354428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6B57F-D023-7F4E-8736-94997DDC0AB7}"/>
              </a:ext>
            </a:extLst>
          </p:cNvPr>
          <p:cNvSpPr>
            <a:spLocks noGrp="1"/>
          </p:cNvSpPr>
          <p:nvPr>
            <p:ph type="title"/>
          </p:nvPr>
        </p:nvSpPr>
        <p:spPr/>
        <p:txBody>
          <a:bodyPr>
            <a:normAutofit fontScale="90000"/>
          </a:bodyPr>
          <a:lstStyle/>
          <a:p>
            <a:r>
              <a:rPr lang="en-US" dirty="0"/>
              <a:t>Managing Projects in KPI Fire - Demo</a:t>
            </a:r>
          </a:p>
        </p:txBody>
      </p:sp>
      <p:sp>
        <p:nvSpPr>
          <p:cNvPr id="3" name="Footer Placeholder 2">
            <a:extLst>
              <a:ext uri="{FF2B5EF4-FFF2-40B4-BE49-F238E27FC236}">
                <a16:creationId xmlns:a16="http://schemas.microsoft.com/office/drawing/2014/main" id="{4C7B1CC9-426C-094A-9EF8-F9676F939C26}"/>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698F9404-CA6D-7643-BD1E-FDC15C3E7D36}"/>
              </a:ext>
            </a:extLst>
          </p:cNvPr>
          <p:cNvSpPr>
            <a:spLocks noGrp="1"/>
          </p:cNvSpPr>
          <p:nvPr>
            <p:ph type="sldNum" sz="quarter" idx="11"/>
          </p:nvPr>
        </p:nvSpPr>
        <p:spPr/>
        <p:txBody>
          <a:bodyPr/>
          <a:lstStyle/>
          <a:p>
            <a:fld id="{8699F50C-BE38-4BD0-BA84-9B090E1F2B9B}" type="slidenum">
              <a:rPr lang="en-IN" smtClean="0"/>
              <a:pPr/>
              <a:t>41</a:t>
            </a:fld>
            <a:endParaRPr lang="en-IN" dirty="0"/>
          </a:p>
        </p:txBody>
      </p:sp>
      <p:pic>
        <p:nvPicPr>
          <p:cNvPr id="6" name="Online Media 5" descr="Managing Projects in KPI Fire">
            <a:hlinkClick r:id="" action="ppaction://media"/>
            <a:extLst>
              <a:ext uri="{FF2B5EF4-FFF2-40B4-BE49-F238E27FC236}">
                <a16:creationId xmlns:a16="http://schemas.microsoft.com/office/drawing/2014/main" id="{CAEED4EF-C943-AC4A-8E0B-9036D906D87E}"/>
              </a:ext>
            </a:extLst>
          </p:cNvPr>
          <p:cNvPicPr>
            <a:picLocks noRot="1" noChangeAspect="1"/>
          </p:cNvPicPr>
          <p:nvPr>
            <a:videoFile r:link="rId1"/>
          </p:nvPr>
        </p:nvPicPr>
        <p:blipFill>
          <a:blip r:embed="rId4"/>
          <a:stretch>
            <a:fillRect/>
          </a:stretch>
        </p:blipFill>
        <p:spPr>
          <a:xfrm>
            <a:off x="2135768" y="1881288"/>
            <a:ext cx="7920464" cy="4475062"/>
          </a:xfrm>
          <a:prstGeom prst="rect">
            <a:avLst/>
          </a:prstGeom>
        </p:spPr>
      </p:pic>
    </p:spTree>
    <p:extLst>
      <p:ext uri="{BB962C8B-B14F-4D97-AF65-F5344CB8AC3E}">
        <p14:creationId xmlns:p14="http://schemas.microsoft.com/office/powerpoint/2010/main" val="46335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B6907-FECB-0E41-843A-B5C81A9D56DE}"/>
              </a:ext>
            </a:extLst>
          </p:cNvPr>
          <p:cNvSpPr>
            <a:spLocks noGrp="1"/>
          </p:cNvSpPr>
          <p:nvPr>
            <p:ph type="title"/>
          </p:nvPr>
        </p:nvSpPr>
        <p:spPr/>
        <p:txBody>
          <a:bodyPr/>
          <a:lstStyle/>
          <a:p>
            <a:r>
              <a:rPr lang="en-US" dirty="0"/>
              <a:t>Project Review</a:t>
            </a:r>
          </a:p>
        </p:txBody>
      </p:sp>
      <p:sp>
        <p:nvSpPr>
          <p:cNvPr id="3" name="Footer Placeholder 2">
            <a:extLst>
              <a:ext uri="{FF2B5EF4-FFF2-40B4-BE49-F238E27FC236}">
                <a16:creationId xmlns:a16="http://schemas.microsoft.com/office/drawing/2014/main" id="{B4212E71-6CA1-164B-903E-6E142BC3662A}"/>
              </a:ext>
            </a:extLst>
          </p:cNvPr>
          <p:cNvSpPr>
            <a:spLocks noGrp="1"/>
          </p:cNvSpPr>
          <p:nvPr>
            <p:ph type="ftr" sz="quarter" idx="10"/>
          </p:nvPr>
        </p:nvSpPr>
        <p:spPr/>
        <p:txBody>
          <a:bodyPr/>
          <a:lstStyle/>
          <a:p>
            <a:r>
              <a:rPr lang="en-US">
                <a:solidFill>
                  <a:schemeClr val="bg1">
                    <a:lumMod val="50000"/>
                  </a:schemeClr>
                </a:solidFill>
                <a:latin typeface="Calibri" panose="020F0502020204030204" pitchFamily="34" charset="0"/>
                <a:sym typeface="Symbol"/>
              </a:rPr>
              <a:t> 2021 KPI Fire</a:t>
            </a:r>
            <a:endParaRPr lang="en-US" dirty="0">
              <a:solidFill>
                <a:schemeClr val="bg1">
                  <a:lumMod val="50000"/>
                </a:schemeClr>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DB78231A-6FDB-5640-BFFE-945D9E461DB2}"/>
              </a:ext>
            </a:extLst>
          </p:cNvPr>
          <p:cNvSpPr>
            <a:spLocks noGrp="1"/>
          </p:cNvSpPr>
          <p:nvPr>
            <p:ph type="sldNum" sz="quarter" idx="11"/>
          </p:nvPr>
        </p:nvSpPr>
        <p:spPr/>
        <p:txBody>
          <a:bodyPr/>
          <a:lstStyle/>
          <a:p>
            <a:fld id="{8699F50C-BE38-4BD0-BA84-9B090E1F2B9B}" type="slidenum">
              <a:rPr lang="en-IN" smtClean="0">
                <a:solidFill>
                  <a:schemeClr val="bg1">
                    <a:lumMod val="50000"/>
                  </a:schemeClr>
                </a:solidFill>
              </a:rPr>
              <a:pPr/>
              <a:t>42</a:t>
            </a:fld>
            <a:endParaRPr lang="en-IN" dirty="0">
              <a:solidFill>
                <a:schemeClr val="bg1">
                  <a:lumMod val="50000"/>
                </a:schemeClr>
              </a:solidFill>
            </a:endParaRPr>
          </a:p>
        </p:txBody>
      </p:sp>
      <p:sp>
        <p:nvSpPr>
          <p:cNvPr id="5" name="Text Placeholder 4">
            <a:extLst>
              <a:ext uri="{FF2B5EF4-FFF2-40B4-BE49-F238E27FC236}">
                <a16:creationId xmlns:a16="http://schemas.microsoft.com/office/drawing/2014/main" id="{1FC41209-808E-B64D-94C9-684087625362}"/>
              </a:ext>
            </a:extLst>
          </p:cNvPr>
          <p:cNvSpPr>
            <a:spLocks noGrp="1"/>
          </p:cNvSpPr>
          <p:nvPr>
            <p:ph type="body" sz="quarter" idx="12"/>
          </p:nvPr>
        </p:nvSpPr>
        <p:spPr/>
        <p:txBody>
          <a:bodyPr/>
          <a:lstStyle/>
          <a:p>
            <a:r>
              <a:rPr lang="en-US" dirty="0"/>
              <a:t>Preparing for a review by updating:</a:t>
            </a:r>
          </a:p>
          <a:p>
            <a:pPr lvl="1"/>
            <a:r>
              <a:rPr lang="en-US" dirty="0"/>
              <a:t>Charter fields, files attached, tasks, project benefits, metrics</a:t>
            </a:r>
          </a:p>
          <a:p>
            <a:pPr lvl="1"/>
            <a:endParaRPr lang="en-US" dirty="0"/>
          </a:p>
          <a:p>
            <a:r>
              <a:rPr lang="en-US" dirty="0"/>
              <a:t>Conducting a review</a:t>
            </a:r>
          </a:p>
          <a:p>
            <a:pPr lvl="1"/>
            <a:r>
              <a:rPr lang="en-US" dirty="0"/>
              <a:t>Meet with stakeholders and team members </a:t>
            </a:r>
          </a:p>
          <a:p>
            <a:pPr lvl="1"/>
            <a:r>
              <a:rPr lang="en-US" dirty="0"/>
              <a:t>Review plan, progress, blockers, at-risk metrics</a:t>
            </a:r>
          </a:p>
          <a:p>
            <a:pPr lvl="1"/>
            <a:r>
              <a:rPr lang="en-US" dirty="0"/>
              <a:t>Uncover problems and discuss solutions for moving the project forward</a:t>
            </a:r>
          </a:p>
          <a:p>
            <a:pPr lvl="1"/>
            <a:r>
              <a:rPr lang="en-US" dirty="0"/>
              <a:t>Submit a status report</a:t>
            </a:r>
          </a:p>
          <a:p>
            <a:pPr lvl="1"/>
            <a:endParaRPr lang="en-US" dirty="0"/>
          </a:p>
          <a:p>
            <a:r>
              <a:rPr lang="en-US" dirty="0"/>
              <a:t>Types of Reviews:</a:t>
            </a:r>
          </a:p>
          <a:p>
            <a:pPr lvl="1"/>
            <a:r>
              <a:rPr lang="en-US" dirty="0"/>
              <a:t>Milestones: Stage Gate Reviews</a:t>
            </a:r>
          </a:p>
          <a:p>
            <a:pPr lvl="1"/>
            <a:r>
              <a:rPr lang="en-US" dirty="0"/>
              <a:t>Time-based: Weekly/ Bi-Weekly/ Monthly Business Review</a:t>
            </a:r>
          </a:p>
        </p:txBody>
      </p:sp>
    </p:spTree>
    <p:extLst>
      <p:ext uri="{BB962C8B-B14F-4D97-AF65-F5344CB8AC3E}">
        <p14:creationId xmlns:p14="http://schemas.microsoft.com/office/powerpoint/2010/main" val="1422780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2DA0C-441E-B14D-B73F-8ED1146EB772}"/>
              </a:ext>
            </a:extLst>
          </p:cNvPr>
          <p:cNvSpPr>
            <a:spLocks noGrp="1"/>
          </p:cNvSpPr>
          <p:nvPr>
            <p:ph type="title"/>
          </p:nvPr>
        </p:nvSpPr>
        <p:spPr/>
        <p:txBody>
          <a:bodyPr/>
          <a:lstStyle/>
          <a:p>
            <a:r>
              <a:rPr lang="en-US" dirty="0" err="1"/>
              <a:t>Huddleboard</a:t>
            </a:r>
            <a:endParaRPr lang="en-US" dirty="0"/>
          </a:p>
        </p:txBody>
      </p:sp>
      <p:sp>
        <p:nvSpPr>
          <p:cNvPr id="3" name="Footer Placeholder 2">
            <a:extLst>
              <a:ext uri="{FF2B5EF4-FFF2-40B4-BE49-F238E27FC236}">
                <a16:creationId xmlns:a16="http://schemas.microsoft.com/office/drawing/2014/main" id="{56CBC94D-B62C-3F43-B784-5EC282B048DD}"/>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DA5EF118-E479-1C4E-A97A-9AEB97BF8396}"/>
              </a:ext>
            </a:extLst>
          </p:cNvPr>
          <p:cNvSpPr>
            <a:spLocks noGrp="1"/>
          </p:cNvSpPr>
          <p:nvPr>
            <p:ph type="sldNum" sz="quarter" idx="11"/>
          </p:nvPr>
        </p:nvSpPr>
        <p:spPr/>
        <p:txBody>
          <a:bodyPr/>
          <a:lstStyle/>
          <a:p>
            <a:fld id="{8699F50C-BE38-4BD0-BA84-9B090E1F2B9B}" type="slidenum">
              <a:rPr lang="en-IN" smtClean="0"/>
              <a:pPr/>
              <a:t>43</a:t>
            </a:fld>
            <a:endParaRPr lang="en-IN" dirty="0"/>
          </a:p>
        </p:txBody>
      </p:sp>
      <p:sp>
        <p:nvSpPr>
          <p:cNvPr id="5" name="Text Placeholder 4">
            <a:extLst>
              <a:ext uri="{FF2B5EF4-FFF2-40B4-BE49-F238E27FC236}">
                <a16:creationId xmlns:a16="http://schemas.microsoft.com/office/drawing/2014/main" id="{A53EE05F-22C8-2843-8BA6-2D90D7B2D5CA}"/>
              </a:ext>
            </a:extLst>
          </p:cNvPr>
          <p:cNvSpPr>
            <a:spLocks noGrp="1"/>
          </p:cNvSpPr>
          <p:nvPr>
            <p:ph type="body" sz="quarter" idx="12"/>
          </p:nvPr>
        </p:nvSpPr>
        <p:spPr/>
        <p:txBody>
          <a:bodyPr/>
          <a:lstStyle/>
          <a:p>
            <a:r>
              <a:rPr lang="en-US" sz="2200" dirty="0" err="1"/>
              <a:t>Huddleboards</a:t>
            </a:r>
            <a:r>
              <a:rPr lang="en-US" sz="2200" dirty="0"/>
              <a:t> are a virtual meeting place to review and update project development, track metrics, and manage goals. </a:t>
            </a:r>
          </a:p>
          <a:p>
            <a:r>
              <a:rPr lang="en-US" sz="2200" dirty="0"/>
              <a:t>Build layouts by selecting tile types and positioning them to their liking. </a:t>
            </a:r>
          </a:p>
          <a:p>
            <a:r>
              <a:rPr lang="en-US" sz="2200" dirty="0"/>
              <a:t>Department, team, and visibility settings to easily control access and the ability to edit.</a:t>
            </a:r>
          </a:p>
        </p:txBody>
      </p:sp>
      <p:pic>
        <p:nvPicPr>
          <p:cNvPr id="7" name="Picture 6" descr="Graphical user interface, website&#10;&#10;Description automatically generated">
            <a:extLst>
              <a:ext uri="{FF2B5EF4-FFF2-40B4-BE49-F238E27FC236}">
                <a16:creationId xmlns:a16="http://schemas.microsoft.com/office/drawing/2014/main" id="{50CCA652-3B6B-5B45-B98A-83B492F66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679" y="3393561"/>
            <a:ext cx="8594641" cy="2962789"/>
          </a:xfrm>
          <a:prstGeom prst="rect">
            <a:avLst/>
          </a:prstGeom>
        </p:spPr>
      </p:pic>
    </p:spTree>
    <p:extLst>
      <p:ext uri="{BB962C8B-B14F-4D97-AF65-F5344CB8AC3E}">
        <p14:creationId xmlns:p14="http://schemas.microsoft.com/office/powerpoint/2010/main" val="1976075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F60F9-71B2-8E45-9F62-EFF305205787}"/>
              </a:ext>
            </a:extLst>
          </p:cNvPr>
          <p:cNvSpPr>
            <a:spLocks noGrp="1"/>
          </p:cNvSpPr>
          <p:nvPr>
            <p:ph type="title"/>
          </p:nvPr>
        </p:nvSpPr>
        <p:spPr/>
        <p:txBody>
          <a:bodyPr/>
          <a:lstStyle/>
          <a:p>
            <a:r>
              <a:rPr lang="en-US" dirty="0"/>
              <a:t>Project List View</a:t>
            </a:r>
          </a:p>
        </p:txBody>
      </p:sp>
      <p:sp>
        <p:nvSpPr>
          <p:cNvPr id="3" name="Footer Placeholder 2">
            <a:extLst>
              <a:ext uri="{FF2B5EF4-FFF2-40B4-BE49-F238E27FC236}">
                <a16:creationId xmlns:a16="http://schemas.microsoft.com/office/drawing/2014/main" id="{EE5B0E4A-8DB4-B04D-AD24-3FEFEEF5A5D9}"/>
              </a:ext>
            </a:extLst>
          </p:cNvPr>
          <p:cNvSpPr>
            <a:spLocks noGrp="1"/>
          </p:cNvSpPr>
          <p:nvPr>
            <p:ph type="ftr" sz="quarter" idx="10"/>
          </p:nvPr>
        </p:nvSpPr>
        <p:spPr/>
        <p:txBody>
          <a:bodyPr/>
          <a:lstStyle/>
          <a:p>
            <a:r>
              <a:rPr lang="en-US">
                <a:solidFill>
                  <a:schemeClr val="bg1">
                    <a:lumMod val="50000"/>
                  </a:schemeClr>
                </a:solidFill>
                <a:latin typeface="Calibri" panose="020F0502020204030204" pitchFamily="34" charset="0"/>
                <a:sym typeface="Symbol"/>
              </a:rPr>
              <a:t> 2021 KPI Fire</a:t>
            </a:r>
            <a:endParaRPr lang="en-US" dirty="0">
              <a:solidFill>
                <a:schemeClr val="bg1">
                  <a:lumMod val="50000"/>
                </a:schemeClr>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B24A24DE-0BA5-B24D-BC59-7CE1C842DEE1}"/>
              </a:ext>
            </a:extLst>
          </p:cNvPr>
          <p:cNvSpPr>
            <a:spLocks noGrp="1"/>
          </p:cNvSpPr>
          <p:nvPr>
            <p:ph type="sldNum" sz="quarter" idx="11"/>
          </p:nvPr>
        </p:nvSpPr>
        <p:spPr/>
        <p:txBody>
          <a:bodyPr/>
          <a:lstStyle/>
          <a:p>
            <a:fld id="{8699F50C-BE38-4BD0-BA84-9B090E1F2B9B}" type="slidenum">
              <a:rPr lang="en-IN" smtClean="0">
                <a:solidFill>
                  <a:schemeClr val="bg1">
                    <a:lumMod val="50000"/>
                  </a:schemeClr>
                </a:solidFill>
              </a:rPr>
              <a:pPr/>
              <a:t>44</a:t>
            </a:fld>
            <a:endParaRPr lang="en-IN" dirty="0">
              <a:solidFill>
                <a:schemeClr val="bg1">
                  <a:lumMod val="50000"/>
                </a:schemeClr>
              </a:solidFill>
            </a:endParaRPr>
          </a:p>
        </p:txBody>
      </p:sp>
      <p:sp>
        <p:nvSpPr>
          <p:cNvPr id="5" name="Text Placeholder 4">
            <a:extLst>
              <a:ext uri="{FF2B5EF4-FFF2-40B4-BE49-F238E27FC236}">
                <a16:creationId xmlns:a16="http://schemas.microsoft.com/office/drawing/2014/main" id="{BF791324-B690-5B4C-8054-6F4FB979CC90}"/>
              </a:ext>
            </a:extLst>
          </p:cNvPr>
          <p:cNvSpPr>
            <a:spLocks noGrp="1"/>
          </p:cNvSpPr>
          <p:nvPr>
            <p:ph type="body" sz="quarter" idx="12"/>
          </p:nvPr>
        </p:nvSpPr>
        <p:spPr/>
        <p:txBody>
          <a:bodyPr/>
          <a:lstStyle/>
          <a:p>
            <a:r>
              <a:rPr lang="en-US" dirty="0"/>
              <a:t>Actions </a:t>
            </a:r>
            <a:r>
              <a:rPr lang="en-US" dirty="0">
                <a:sym typeface="Wingdings" pitchFamily="2" charset="2"/>
              </a:rPr>
              <a:t> e</a:t>
            </a:r>
            <a:r>
              <a:rPr lang="en-US" dirty="0"/>
              <a:t>dit columns to customize table</a:t>
            </a:r>
          </a:p>
          <a:p>
            <a:r>
              <a:rPr lang="en-US" dirty="0"/>
              <a:t>Save View with global filters set</a:t>
            </a:r>
          </a:p>
        </p:txBody>
      </p:sp>
      <p:pic>
        <p:nvPicPr>
          <p:cNvPr id="8" name="Picture 7" descr="Table&#10;&#10;Description automatically generated with medium confidence">
            <a:extLst>
              <a:ext uri="{FF2B5EF4-FFF2-40B4-BE49-F238E27FC236}">
                <a16:creationId xmlns:a16="http://schemas.microsoft.com/office/drawing/2014/main" id="{3456A1FC-BA39-FE4A-A75B-6AAF2CBF7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589" y="2626822"/>
            <a:ext cx="10355744" cy="3540882"/>
          </a:xfrm>
          <a:prstGeom prst="rect">
            <a:avLst/>
          </a:prstGeom>
          <a:ln>
            <a:solidFill>
              <a:schemeClr val="tx2"/>
            </a:solidFill>
          </a:ln>
        </p:spPr>
      </p:pic>
    </p:spTree>
    <p:extLst>
      <p:ext uri="{BB962C8B-B14F-4D97-AF65-F5344CB8AC3E}">
        <p14:creationId xmlns:p14="http://schemas.microsoft.com/office/powerpoint/2010/main" val="3835538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DDF9-AFDF-E74F-AB0D-FDA837AD8DA5}"/>
              </a:ext>
            </a:extLst>
          </p:cNvPr>
          <p:cNvSpPr>
            <a:spLocks noGrp="1"/>
          </p:cNvSpPr>
          <p:nvPr>
            <p:ph type="title"/>
          </p:nvPr>
        </p:nvSpPr>
        <p:spPr/>
        <p:txBody>
          <a:bodyPr/>
          <a:lstStyle/>
          <a:p>
            <a:r>
              <a:rPr lang="en-US" dirty="0"/>
              <a:t>Timeline View</a:t>
            </a:r>
          </a:p>
        </p:txBody>
      </p:sp>
      <p:sp>
        <p:nvSpPr>
          <p:cNvPr id="3" name="Footer Placeholder 2">
            <a:extLst>
              <a:ext uri="{FF2B5EF4-FFF2-40B4-BE49-F238E27FC236}">
                <a16:creationId xmlns:a16="http://schemas.microsoft.com/office/drawing/2014/main" id="{686686B7-6BDB-7E49-A3EB-307DCBA4A0F9}"/>
              </a:ext>
            </a:extLst>
          </p:cNvPr>
          <p:cNvSpPr>
            <a:spLocks noGrp="1"/>
          </p:cNvSpPr>
          <p:nvPr>
            <p:ph type="ftr" sz="quarter" idx="10"/>
          </p:nvPr>
        </p:nvSpPr>
        <p:spPr/>
        <p:txBody>
          <a:bodyPr/>
          <a:lstStyle/>
          <a:p>
            <a:r>
              <a:rPr lang="en-US">
                <a:solidFill>
                  <a:schemeClr val="bg1">
                    <a:lumMod val="50000"/>
                  </a:schemeClr>
                </a:solidFill>
                <a:latin typeface="Calibri" panose="020F0502020204030204" pitchFamily="34" charset="0"/>
                <a:sym typeface="Symbol"/>
              </a:rPr>
              <a:t> 2021 KPI Fire</a:t>
            </a:r>
            <a:endParaRPr lang="en-US" dirty="0">
              <a:solidFill>
                <a:schemeClr val="bg1">
                  <a:lumMod val="50000"/>
                </a:schemeClr>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87A5C1E0-95E2-9842-A88A-71928F1539FA}"/>
              </a:ext>
            </a:extLst>
          </p:cNvPr>
          <p:cNvSpPr>
            <a:spLocks noGrp="1"/>
          </p:cNvSpPr>
          <p:nvPr>
            <p:ph type="sldNum" sz="quarter" idx="11"/>
          </p:nvPr>
        </p:nvSpPr>
        <p:spPr/>
        <p:txBody>
          <a:bodyPr/>
          <a:lstStyle/>
          <a:p>
            <a:fld id="{8699F50C-BE38-4BD0-BA84-9B090E1F2B9B}" type="slidenum">
              <a:rPr lang="en-IN" smtClean="0">
                <a:solidFill>
                  <a:schemeClr val="bg1">
                    <a:lumMod val="50000"/>
                  </a:schemeClr>
                </a:solidFill>
              </a:rPr>
              <a:pPr/>
              <a:t>45</a:t>
            </a:fld>
            <a:endParaRPr lang="en-IN" dirty="0">
              <a:solidFill>
                <a:schemeClr val="bg1">
                  <a:lumMod val="50000"/>
                </a:schemeClr>
              </a:solidFill>
            </a:endParaRPr>
          </a:p>
        </p:txBody>
      </p:sp>
      <p:sp>
        <p:nvSpPr>
          <p:cNvPr id="5" name="Text Placeholder 4">
            <a:extLst>
              <a:ext uri="{FF2B5EF4-FFF2-40B4-BE49-F238E27FC236}">
                <a16:creationId xmlns:a16="http://schemas.microsoft.com/office/drawing/2014/main" id="{5FE01E64-1256-5A43-A5DC-2D53149EC520}"/>
              </a:ext>
            </a:extLst>
          </p:cNvPr>
          <p:cNvSpPr>
            <a:spLocks noGrp="1"/>
          </p:cNvSpPr>
          <p:nvPr>
            <p:ph type="body" sz="quarter" idx="12"/>
          </p:nvPr>
        </p:nvSpPr>
        <p:spPr/>
        <p:txBody>
          <a:bodyPr/>
          <a:lstStyle/>
          <a:p>
            <a:r>
              <a:rPr lang="en-US" dirty="0"/>
              <a:t>Project Timeline is a Gantt view of project tasks</a:t>
            </a:r>
          </a:p>
          <a:p>
            <a:r>
              <a:rPr lang="en-US" dirty="0"/>
              <a:t>Drag/drop to edit start and end dates</a:t>
            </a:r>
          </a:p>
          <a:p>
            <a:r>
              <a:rPr lang="en-US" dirty="0"/>
              <a:t>Toggle view and sort options</a:t>
            </a:r>
          </a:p>
        </p:txBody>
      </p:sp>
      <p:pic>
        <p:nvPicPr>
          <p:cNvPr id="10" name="Picture 9" descr="Table, timeline&#10;&#10;Description automatically generated with medium confidence">
            <a:extLst>
              <a:ext uri="{FF2B5EF4-FFF2-40B4-BE49-F238E27FC236}">
                <a16:creationId xmlns:a16="http://schemas.microsoft.com/office/drawing/2014/main" id="{FEEB24FE-E483-9D43-AF3F-A0798703C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330" y="3429000"/>
            <a:ext cx="11156557" cy="2570635"/>
          </a:xfrm>
          <a:prstGeom prst="rect">
            <a:avLst/>
          </a:prstGeom>
          <a:ln>
            <a:solidFill>
              <a:schemeClr val="tx2"/>
            </a:solidFill>
          </a:ln>
        </p:spPr>
      </p:pic>
    </p:spTree>
    <p:extLst>
      <p:ext uri="{BB962C8B-B14F-4D97-AF65-F5344CB8AC3E}">
        <p14:creationId xmlns:p14="http://schemas.microsoft.com/office/powerpoint/2010/main" val="3236181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BA2CD-257C-4F48-B680-B0ACF33AFBC2}"/>
              </a:ext>
            </a:extLst>
          </p:cNvPr>
          <p:cNvSpPr>
            <a:spLocks noGrp="1"/>
          </p:cNvSpPr>
          <p:nvPr>
            <p:ph type="title"/>
          </p:nvPr>
        </p:nvSpPr>
        <p:spPr>
          <a:xfrm>
            <a:off x="338530" y="-348791"/>
            <a:ext cx="8333222" cy="1215566"/>
          </a:xfrm>
        </p:spPr>
        <p:txBody>
          <a:bodyPr/>
          <a:lstStyle/>
          <a:p>
            <a:r>
              <a:rPr lang="en-US" dirty="0"/>
              <a:t>Daily Updates</a:t>
            </a:r>
          </a:p>
        </p:txBody>
      </p:sp>
      <p:sp>
        <p:nvSpPr>
          <p:cNvPr id="3" name="Footer Placeholder 2">
            <a:extLst>
              <a:ext uri="{FF2B5EF4-FFF2-40B4-BE49-F238E27FC236}">
                <a16:creationId xmlns:a16="http://schemas.microsoft.com/office/drawing/2014/main" id="{B66CC850-F16E-1040-B95A-F1DCE106EC52}"/>
              </a:ext>
            </a:extLst>
          </p:cNvPr>
          <p:cNvSpPr>
            <a:spLocks noGrp="1"/>
          </p:cNvSpPr>
          <p:nvPr>
            <p:ph type="ftr" sz="quarter" idx="10"/>
          </p:nvPr>
        </p:nvSpPr>
        <p:spPr/>
        <p:txBody>
          <a:bodyPr/>
          <a:lstStyle/>
          <a:p>
            <a:r>
              <a:rPr lang="en-US">
                <a:solidFill>
                  <a:schemeClr val="bg1">
                    <a:lumMod val="50000"/>
                  </a:schemeClr>
                </a:solidFill>
                <a:latin typeface="Calibri" panose="020F0502020204030204" pitchFamily="34" charset="0"/>
                <a:sym typeface="Symbol"/>
              </a:rPr>
              <a:t> 2021 KPI Fire</a:t>
            </a:r>
            <a:endParaRPr lang="en-US" dirty="0">
              <a:solidFill>
                <a:schemeClr val="bg1">
                  <a:lumMod val="50000"/>
                </a:schemeClr>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D93BF4CA-F788-3248-8810-8850934E8359}"/>
              </a:ext>
            </a:extLst>
          </p:cNvPr>
          <p:cNvSpPr>
            <a:spLocks noGrp="1"/>
          </p:cNvSpPr>
          <p:nvPr>
            <p:ph type="sldNum" sz="quarter" idx="11"/>
          </p:nvPr>
        </p:nvSpPr>
        <p:spPr/>
        <p:txBody>
          <a:bodyPr/>
          <a:lstStyle/>
          <a:p>
            <a:fld id="{8699F50C-BE38-4BD0-BA84-9B090E1F2B9B}" type="slidenum">
              <a:rPr lang="en-IN" smtClean="0">
                <a:solidFill>
                  <a:schemeClr val="bg1">
                    <a:lumMod val="50000"/>
                  </a:schemeClr>
                </a:solidFill>
              </a:rPr>
              <a:pPr/>
              <a:t>46</a:t>
            </a:fld>
            <a:endParaRPr lang="en-IN" dirty="0">
              <a:solidFill>
                <a:schemeClr val="bg1">
                  <a:lumMod val="50000"/>
                </a:schemeClr>
              </a:solidFill>
            </a:endParaRPr>
          </a:p>
        </p:txBody>
      </p:sp>
      <p:sp>
        <p:nvSpPr>
          <p:cNvPr id="5" name="Text Placeholder 4">
            <a:extLst>
              <a:ext uri="{FF2B5EF4-FFF2-40B4-BE49-F238E27FC236}">
                <a16:creationId xmlns:a16="http://schemas.microsoft.com/office/drawing/2014/main" id="{D4098002-EA62-D04C-BB9A-BCC0E16E4567}"/>
              </a:ext>
            </a:extLst>
          </p:cNvPr>
          <p:cNvSpPr>
            <a:spLocks noGrp="1"/>
          </p:cNvSpPr>
          <p:nvPr>
            <p:ph type="body" sz="quarter" idx="12"/>
          </p:nvPr>
        </p:nvSpPr>
        <p:spPr>
          <a:xfrm>
            <a:off x="514133" y="1137805"/>
            <a:ext cx="10103067" cy="1215567"/>
          </a:xfrm>
        </p:spPr>
        <p:txBody>
          <a:bodyPr/>
          <a:lstStyle/>
          <a:p>
            <a:r>
              <a:rPr lang="en-US" dirty="0"/>
              <a:t>Custom to each user, stay up-to-date with tasks, approvals, and status reports that require action to be taken.</a:t>
            </a:r>
          </a:p>
        </p:txBody>
      </p:sp>
      <p:pic>
        <p:nvPicPr>
          <p:cNvPr id="10" name="Picture 9" descr="Graphical user interface, application, website&#10;&#10;Description automatically generated">
            <a:extLst>
              <a:ext uri="{FF2B5EF4-FFF2-40B4-BE49-F238E27FC236}">
                <a16:creationId xmlns:a16="http://schemas.microsoft.com/office/drawing/2014/main" id="{F2FF31DD-8560-E24E-8A07-7AB550B5E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381" y="2111969"/>
            <a:ext cx="9809238" cy="4244381"/>
          </a:xfrm>
          <a:prstGeom prst="rect">
            <a:avLst/>
          </a:prstGeom>
          <a:ln>
            <a:solidFill>
              <a:schemeClr val="tx2"/>
            </a:solidFill>
          </a:ln>
        </p:spPr>
      </p:pic>
    </p:spTree>
    <p:extLst>
      <p:ext uri="{BB962C8B-B14F-4D97-AF65-F5344CB8AC3E}">
        <p14:creationId xmlns:p14="http://schemas.microsoft.com/office/powerpoint/2010/main" val="1223974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47CB5-777D-A046-A31C-A57A98C5DE34}"/>
              </a:ext>
            </a:extLst>
          </p:cNvPr>
          <p:cNvSpPr>
            <a:spLocks noGrp="1"/>
          </p:cNvSpPr>
          <p:nvPr>
            <p:ph type="title"/>
          </p:nvPr>
        </p:nvSpPr>
        <p:spPr/>
        <p:txBody>
          <a:bodyPr/>
          <a:lstStyle/>
          <a:p>
            <a:r>
              <a:rPr lang="en-US" dirty="0"/>
              <a:t>Notifications</a:t>
            </a:r>
          </a:p>
        </p:txBody>
      </p:sp>
      <p:sp>
        <p:nvSpPr>
          <p:cNvPr id="3" name="Footer Placeholder 2">
            <a:extLst>
              <a:ext uri="{FF2B5EF4-FFF2-40B4-BE49-F238E27FC236}">
                <a16:creationId xmlns:a16="http://schemas.microsoft.com/office/drawing/2014/main" id="{10012F97-23BE-574B-B68E-09632614B154}"/>
              </a:ext>
            </a:extLst>
          </p:cNvPr>
          <p:cNvSpPr>
            <a:spLocks noGrp="1"/>
          </p:cNvSpPr>
          <p:nvPr>
            <p:ph type="ftr" sz="quarter" idx="10"/>
          </p:nvPr>
        </p:nvSpPr>
        <p:spPr/>
        <p:txBody>
          <a:bodyPr/>
          <a:lstStyle/>
          <a:p>
            <a:r>
              <a:rPr lang="en-US">
                <a:solidFill>
                  <a:schemeClr val="bg1">
                    <a:lumMod val="50000"/>
                  </a:schemeClr>
                </a:solidFill>
                <a:latin typeface="Calibri" panose="020F0502020204030204" pitchFamily="34" charset="0"/>
                <a:sym typeface="Symbol"/>
              </a:rPr>
              <a:t> 2021 KPI Fire</a:t>
            </a:r>
            <a:endParaRPr lang="en-US" dirty="0">
              <a:solidFill>
                <a:schemeClr val="bg1">
                  <a:lumMod val="50000"/>
                </a:schemeClr>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625E0C28-FAF5-944E-98C1-8E481441FF1E}"/>
              </a:ext>
            </a:extLst>
          </p:cNvPr>
          <p:cNvSpPr>
            <a:spLocks noGrp="1"/>
          </p:cNvSpPr>
          <p:nvPr>
            <p:ph type="sldNum" sz="quarter" idx="11"/>
          </p:nvPr>
        </p:nvSpPr>
        <p:spPr/>
        <p:txBody>
          <a:bodyPr/>
          <a:lstStyle/>
          <a:p>
            <a:fld id="{8699F50C-BE38-4BD0-BA84-9B090E1F2B9B}" type="slidenum">
              <a:rPr lang="en-IN" smtClean="0">
                <a:solidFill>
                  <a:schemeClr val="bg1">
                    <a:lumMod val="50000"/>
                  </a:schemeClr>
                </a:solidFill>
              </a:rPr>
              <a:pPr/>
              <a:t>47</a:t>
            </a:fld>
            <a:endParaRPr lang="en-IN" dirty="0">
              <a:solidFill>
                <a:schemeClr val="bg1">
                  <a:lumMod val="50000"/>
                </a:schemeClr>
              </a:solidFill>
            </a:endParaRPr>
          </a:p>
        </p:txBody>
      </p:sp>
      <p:sp>
        <p:nvSpPr>
          <p:cNvPr id="5" name="Text Placeholder 4">
            <a:extLst>
              <a:ext uri="{FF2B5EF4-FFF2-40B4-BE49-F238E27FC236}">
                <a16:creationId xmlns:a16="http://schemas.microsoft.com/office/drawing/2014/main" id="{29245F6C-26CA-9741-884B-5164D381377E}"/>
              </a:ext>
            </a:extLst>
          </p:cNvPr>
          <p:cNvSpPr>
            <a:spLocks noGrp="1"/>
          </p:cNvSpPr>
          <p:nvPr>
            <p:ph type="body" sz="quarter" idx="12"/>
          </p:nvPr>
        </p:nvSpPr>
        <p:spPr>
          <a:xfrm>
            <a:off x="519113" y="1638300"/>
            <a:ext cx="3934217" cy="4530725"/>
          </a:xfrm>
        </p:spPr>
        <p:txBody>
          <a:bodyPr/>
          <a:lstStyle/>
          <a:p>
            <a:r>
              <a:rPr lang="en-US" dirty="0"/>
              <a:t>Set email notification settings for individual users</a:t>
            </a:r>
          </a:p>
          <a:p>
            <a:r>
              <a:rPr lang="en-US" dirty="0"/>
              <a:t>Admin- can toggle default new user settings to all notifications on</a:t>
            </a:r>
          </a:p>
        </p:txBody>
      </p:sp>
      <p:pic>
        <p:nvPicPr>
          <p:cNvPr id="8" name="Picture 7" descr="Graphical user interface, text, application, email&#10;&#10;Description automatically generated">
            <a:extLst>
              <a:ext uri="{FF2B5EF4-FFF2-40B4-BE49-F238E27FC236}">
                <a16:creationId xmlns:a16="http://schemas.microsoft.com/office/drawing/2014/main" id="{8EBDBD14-ECCA-6E4C-92C8-3D7538279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6093" y="1424594"/>
            <a:ext cx="6900991" cy="4744431"/>
          </a:xfrm>
          <a:prstGeom prst="rect">
            <a:avLst/>
          </a:prstGeom>
          <a:ln>
            <a:solidFill>
              <a:schemeClr val="tx2"/>
            </a:solidFill>
          </a:ln>
        </p:spPr>
      </p:pic>
    </p:spTree>
    <p:extLst>
      <p:ext uri="{BB962C8B-B14F-4D97-AF65-F5344CB8AC3E}">
        <p14:creationId xmlns:p14="http://schemas.microsoft.com/office/powerpoint/2010/main" val="63122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1C26F-C153-5C4A-A814-D224AB43F893}"/>
              </a:ext>
            </a:extLst>
          </p:cNvPr>
          <p:cNvSpPr>
            <a:spLocks noGrp="1"/>
          </p:cNvSpPr>
          <p:nvPr>
            <p:ph type="title"/>
          </p:nvPr>
        </p:nvSpPr>
        <p:spPr/>
        <p:txBody>
          <a:bodyPr/>
          <a:lstStyle/>
          <a:p>
            <a:r>
              <a:rPr lang="en-US" dirty="0"/>
              <a:t>KPI Fire Mobile App</a:t>
            </a:r>
          </a:p>
        </p:txBody>
      </p:sp>
      <p:sp>
        <p:nvSpPr>
          <p:cNvPr id="3" name="Footer Placeholder 2">
            <a:extLst>
              <a:ext uri="{FF2B5EF4-FFF2-40B4-BE49-F238E27FC236}">
                <a16:creationId xmlns:a16="http://schemas.microsoft.com/office/drawing/2014/main" id="{FC64F267-663C-6143-8AC7-170CA7F72192}"/>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54A3EF15-E407-5543-9330-29A01ADD0ED8}"/>
              </a:ext>
            </a:extLst>
          </p:cNvPr>
          <p:cNvSpPr>
            <a:spLocks noGrp="1"/>
          </p:cNvSpPr>
          <p:nvPr>
            <p:ph type="sldNum" sz="quarter" idx="11"/>
          </p:nvPr>
        </p:nvSpPr>
        <p:spPr/>
        <p:txBody>
          <a:bodyPr/>
          <a:lstStyle/>
          <a:p>
            <a:fld id="{8699F50C-BE38-4BD0-BA84-9B090E1F2B9B}" type="slidenum">
              <a:rPr lang="en-IN" smtClean="0"/>
              <a:pPr/>
              <a:t>48</a:t>
            </a:fld>
            <a:endParaRPr lang="en-IN" dirty="0"/>
          </a:p>
        </p:txBody>
      </p:sp>
      <p:sp>
        <p:nvSpPr>
          <p:cNvPr id="5" name="Text Placeholder 4">
            <a:extLst>
              <a:ext uri="{FF2B5EF4-FFF2-40B4-BE49-F238E27FC236}">
                <a16:creationId xmlns:a16="http://schemas.microsoft.com/office/drawing/2014/main" id="{84EDA6D0-133A-F443-945C-C4C69C2D9550}"/>
              </a:ext>
            </a:extLst>
          </p:cNvPr>
          <p:cNvSpPr>
            <a:spLocks noGrp="1"/>
          </p:cNvSpPr>
          <p:nvPr>
            <p:ph type="body" sz="quarter" idx="12"/>
          </p:nvPr>
        </p:nvSpPr>
        <p:spPr/>
        <p:txBody>
          <a:bodyPr/>
          <a:lstStyle/>
          <a:p>
            <a:r>
              <a:rPr lang="en-US" dirty="0"/>
              <a:t>Available for iOS &amp; Android</a:t>
            </a:r>
          </a:p>
          <a:p>
            <a:r>
              <a:rPr lang="en-US" dirty="0"/>
              <a:t>Capture ideas</a:t>
            </a:r>
          </a:p>
          <a:p>
            <a:pPr lvl="1"/>
            <a:r>
              <a:rPr lang="en-US" dirty="0"/>
              <a:t>Submit with photos</a:t>
            </a:r>
          </a:p>
          <a:p>
            <a:r>
              <a:rPr lang="en-US" dirty="0"/>
              <a:t>Simplified interface for project management</a:t>
            </a:r>
          </a:p>
          <a:p>
            <a:pPr lvl="1"/>
            <a:r>
              <a:rPr lang="en-US" dirty="0"/>
              <a:t>project list</a:t>
            </a:r>
          </a:p>
          <a:p>
            <a:pPr lvl="1"/>
            <a:r>
              <a:rPr lang="en-US" dirty="0"/>
              <a:t>project details</a:t>
            </a:r>
          </a:p>
          <a:p>
            <a:pPr lvl="1"/>
            <a:r>
              <a:rPr lang="en-US" dirty="0"/>
              <a:t>tasks</a:t>
            </a:r>
          </a:p>
          <a:p>
            <a:pPr marL="0" indent="0">
              <a:buNone/>
            </a:pPr>
            <a:endParaRPr lang="en-US" dirty="0"/>
          </a:p>
        </p:txBody>
      </p:sp>
      <p:pic>
        <p:nvPicPr>
          <p:cNvPr id="7" name="Picture 6" descr="Graphical user interface, application&#10;&#10;Description automatically generated">
            <a:extLst>
              <a:ext uri="{FF2B5EF4-FFF2-40B4-BE49-F238E27FC236}">
                <a16:creationId xmlns:a16="http://schemas.microsoft.com/office/drawing/2014/main" id="{EE78730A-9D66-3949-B7CB-79A22EB35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265" y="1638300"/>
            <a:ext cx="2548533" cy="4530726"/>
          </a:xfrm>
          <a:prstGeom prst="rect">
            <a:avLst/>
          </a:prstGeom>
        </p:spPr>
      </p:pic>
    </p:spTree>
    <p:extLst>
      <p:ext uri="{BB962C8B-B14F-4D97-AF65-F5344CB8AC3E}">
        <p14:creationId xmlns:p14="http://schemas.microsoft.com/office/powerpoint/2010/main" val="13696485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416D5-FA63-404A-A0DB-879D6B9BC125}"/>
              </a:ext>
            </a:extLst>
          </p:cNvPr>
          <p:cNvSpPr>
            <a:spLocks noGrp="1"/>
          </p:cNvSpPr>
          <p:nvPr>
            <p:ph type="title"/>
          </p:nvPr>
        </p:nvSpPr>
        <p:spPr/>
        <p:txBody>
          <a:bodyPr>
            <a:normAutofit fontScale="90000"/>
          </a:bodyPr>
          <a:lstStyle/>
          <a:p>
            <a:r>
              <a:rPr lang="en-US" dirty="0"/>
              <a:t>Additional Training for Local Admins</a:t>
            </a:r>
          </a:p>
        </p:txBody>
      </p:sp>
      <p:sp>
        <p:nvSpPr>
          <p:cNvPr id="3" name="Footer Placeholder 2">
            <a:extLst>
              <a:ext uri="{FF2B5EF4-FFF2-40B4-BE49-F238E27FC236}">
                <a16:creationId xmlns:a16="http://schemas.microsoft.com/office/drawing/2014/main" id="{C9336BF2-8109-4740-9991-38797C837999}"/>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6BE18EC7-9984-8245-B4CB-F811BD9A8E1D}"/>
              </a:ext>
            </a:extLst>
          </p:cNvPr>
          <p:cNvSpPr>
            <a:spLocks noGrp="1"/>
          </p:cNvSpPr>
          <p:nvPr>
            <p:ph type="sldNum" sz="quarter" idx="11"/>
          </p:nvPr>
        </p:nvSpPr>
        <p:spPr/>
        <p:txBody>
          <a:bodyPr/>
          <a:lstStyle/>
          <a:p>
            <a:fld id="{8699F50C-BE38-4BD0-BA84-9B090E1F2B9B}" type="slidenum">
              <a:rPr lang="en-IN" smtClean="0"/>
              <a:pPr/>
              <a:t>49</a:t>
            </a:fld>
            <a:endParaRPr lang="en-IN" dirty="0"/>
          </a:p>
        </p:txBody>
      </p:sp>
      <p:sp>
        <p:nvSpPr>
          <p:cNvPr id="5" name="Text Placeholder 4">
            <a:extLst>
              <a:ext uri="{FF2B5EF4-FFF2-40B4-BE49-F238E27FC236}">
                <a16:creationId xmlns:a16="http://schemas.microsoft.com/office/drawing/2014/main" id="{72321960-D3E8-3B42-B690-009761773459}"/>
              </a:ext>
            </a:extLst>
          </p:cNvPr>
          <p:cNvSpPr>
            <a:spLocks noGrp="1"/>
          </p:cNvSpPr>
          <p:nvPr>
            <p:ph type="body" sz="quarter" idx="12"/>
          </p:nvPr>
        </p:nvSpPr>
        <p:spPr/>
        <p:txBody>
          <a:bodyPr/>
          <a:lstStyle/>
          <a:p>
            <a:r>
              <a:rPr lang="en-US" dirty="0"/>
              <a:t>User Access:</a:t>
            </a:r>
          </a:p>
          <a:p>
            <a:pPr lvl="1"/>
            <a:r>
              <a:rPr lang="en-US" dirty="0"/>
              <a:t>Permissions, License Types, adding/removing users</a:t>
            </a:r>
          </a:p>
          <a:p>
            <a:pPr lvl="1"/>
            <a:r>
              <a:rPr lang="en-US" dirty="0"/>
              <a:t>Reset user password, change department/license types, </a:t>
            </a:r>
          </a:p>
          <a:p>
            <a:pPr lvl="1"/>
            <a:endParaRPr lang="en-US" dirty="0"/>
          </a:p>
          <a:p>
            <a:r>
              <a:rPr lang="en-US" dirty="0"/>
              <a:t>Saved Views &amp; Filters</a:t>
            </a:r>
          </a:p>
          <a:p>
            <a:endParaRPr lang="en-US" dirty="0"/>
          </a:p>
          <a:p>
            <a:endParaRPr lang="en-US" dirty="0"/>
          </a:p>
        </p:txBody>
      </p:sp>
      <p:graphicFrame>
        <p:nvGraphicFramePr>
          <p:cNvPr id="6" name="Table 6">
            <a:extLst>
              <a:ext uri="{FF2B5EF4-FFF2-40B4-BE49-F238E27FC236}">
                <a16:creationId xmlns:a16="http://schemas.microsoft.com/office/drawing/2014/main" id="{191C3366-CF9C-B04D-8986-75EE050DE176}"/>
              </a:ext>
            </a:extLst>
          </p:cNvPr>
          <p:cNvGraphicFramePr>
            <a:graphicFrameLocks noGrp="1"/>
          </p:cNvGraphicFramePr>
          <p:nvPr>
            <p:extLst>
              <p:ext uri="{D42A27DB-BD31-4B8C-83A1-F6EECF244321}">
                <p14:modId xmlns:p14="http://schemas.microsoft.com/office/powerpoint/2010/main" val="1081490708"/>
              </p:ext>
            </p:extLst>
          </p:nvPr>
        </p:nvGraphicFramePr>
        <p:xfrm>
          <a:off x="2032000" y="3872865"/>
          <a:ext cx="8128000" cy="2296160"/>
        </p:xfrm>
        <a:graphic>
          <a:graphicData uri="http://schemas.openxmlformats.org/drawingml/2006/table">
            <a:tbl>
              <a:tblPr firstRow="1" bandRow="1"/>
              <a:tblGrid>
                <a:gridCol w="3042639">
                  <a:extLst>
                    <a:ext uri="{9D8B030D-6E8A-4147-A177-3AD203B41FA5}">
                      <a16:colId xmlns:a16="http://schemas.microsoft.com/office/drawing/2014/main" val="1053121129"/>
                    </a:ext>
                  </a:extLst>
                </a:gridCol>
                <a:gridCol w="5085361">
                  <a:extLst>
                    <a:ext uri="{9D8B030D-6E8A-4147-A177-3AD203B41FA5}">
                      <a16:colId xmlns:a16="http://schemas.microsoft.com/office/drawing/2014/main" val="2609886889"/>
                    </a:ext>
                  </a:extLst>
                </a:gridCol>
              </a:tblGrid>
              <a:tr h="370840">
                <a:tc>
                  <a:txBody>
                    <a:bodyPr/>
                    <a:lstStyle/>
                    <a:p>
                      <a:r>
                        <a:rPr lang="en-US" b="1" cap="none" spc="0" dirty="0">
                          <a:ln>
                            <a:noFill/>
                          </a:ln>
                          <a:solidFill>
                            <a:schemeClr val="bg1"/>
                          </a:solidFill>
                          <a:effectLst/>
                        </a:rPr>
                        <a:t>Problem</a:t>
                      </a:r>
                    </a:p>
                  </a:txBody>
                  <a:tcPr>
                    <a:solidFill>
                      <a:schemeClr val="tx2">
                        <a:lumMod val="25000"/>
                      </a:schemeClr>
                    </a:solidFill>
                  </a:tcPr>
                </a:tc>
                <a:tc>
                  <a:txBody>
                    <a:bodyPr/>
                    <a:lstStyle/>
                    <a:p>
                      <a:r>
                        <a:rPr lang="en-US" b="1" cap="none" spc="0" dirty="0">
                          <a:ln>
                            <a:noFill/>
                          </a:ln>
                          <a:solidFill>
                            <a:schemeClr val="bg1"/>
                          </a:solidFill>
                          <a:effectLst/>
                        </a:rPr>
                        <a:t>Trouble-shooting</a:t>
                      </a:r>
                    </a:p>
                  </a:txBody>
                  <a:tcPr>
                    <a:solidFill>
                      <a:schemeClr val="tx2">
                        <a:lumMod val="25000"/>
                      </a:schemeClr>
                    </a:solidFill>
                  </a:tcPr>
                </a:tc>
                <a:extLst>
                  <a:ext uri="{0D108BD9-81ED-4DB2-BD59-A6C34878D82A}">
                    <a16:rowId xmlns:a16="http://schemas.microsoft.com/office/drawing/2014/main" val="1290660889"/>
                  </a:ext>
                </a:extLst>
              </a:tr>
              <a:tr h="370840">
                <a:tc>
                  <a:txBody>
                    <a:bodyPr/>
                    <a:lstStyle/>
                    <a:p>
                      <a:r>
                        <a:rPr lang="en-US" dirty="0"/>
                        <a:t>I can’t login</a:t>
                      </a:r>
                    </a:p>
                  </a:txBody>
                  <a:tcPr>
                    <a:solidFill>
                      <a:schemeClr val="tx2"/>
                    </a:solidFill>
                  </a:tcPr>
                </a:tc>
                <a:tc>
                  <a:txBody>
                    <a:bodyPr/>
                    <a:lstStyle/>
                    <a:p>
                      <a:r>
                        <a:rPr lang="en-US" dirty="0"/>
                        <a:t>Check user invite status, resend, set to active, reset password.</a:t>
                      </a:r>
                    </a:p>
                  </a:txBody>
                  <a:tcPr/>
                </a:tc>
                <a:extLst>
                  <a:ext uri="{0D108BD9-81ED-4DB2-BD59-A6C34878D82A}">
                    <a16:rowId xmlns:a16="http://schemas.microsoft.com/office/drawing/2014/main" val="2071616050"/>
                  </a:ext>
                </a:extLst>
              </a:tr>
              <a:tr h="370840">
                <a:tc>
                  <a:txBody>
                    <a:bodyPr/>
                    <a:lstStyle/>
                    <a:p>
                      <a:r>
                        <a:rPr lang="en-US" dirty="0"/>
                        <a:t>I don’t see the right tabs,</a:t>
                      </a:r>
                    </a:p>
                  </a:txBody>
                  <a:tcPr>
                    <a:solidFill>
                      <a:schemeClr val="tx2"/>
                    </a:solidFill>
                  </a:tcPr>
                </a:tc>
                <a:tc>
                  <a:txBody>
                    <a:bodyPr/>
                    <a:lstStyle/>
                    <a:p>
                      <a:r>
                        <a:rPr lang="en-US" dirty="0"/>
                        <a:t>Check License type &amp; Department</a:t>
                      </a:r>
                    </a:p>
                  </a:txBody>
                  <a:tcPr/>
                </a:tc>
                <a:extLst>
                  <a:ext uri="{0D108BD9-81ED-4DB2-BD59-A6C34878D82A}">
                    <a16:rowId xmlns:a16="http://schemas.microsoft.com/office/drawing/2014/main" val="7018441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don’t see the right data.</a:t>
                      </a:r>
                      <a:br>
                        <a:rPr lang="en-US" dirty="0"/>
                      </a:br>
                      <a:r>
                        <a:rPr lang="en-US" dirty="0"/>
                        <a:t>I can’t edit the data</a:t>
                      </a:r>
                    </a:p>
                    <a:p>
                      <a:endParaRPr lang="en-US" dirty="0"/>
                    </a:p>
                  </a:txBody>
                  <a:tcPr>
                    <a:solidFill>
                      <a:schemeClr val="tx2"/>
                    </a:solidFill>
                  </a:tcPr>
                </a:tc>
                <a:tc>
                  <a:txBody>
                    <a:bodyPr/>
                    <a:lstStyle/>
                    <a:p>
                      <a:r>
                        <a:rPr lang="en-US" dirty="0"/>
                        <a:t>Check user department, and record access (Team Tab, Visible to button) </a:t>
                      </a:r>
                    </a:p>
                  </a:txBody>
                  <a:tcPr/>
                </a:tc>
                <a:extLst>
                  <a:ext uri="{0D108BD9-81ED-4DB2-BD59-A6C34878D82A}">
                    <a16:rowId xmlns:a16="http://schemas.microsoft.com/office/drawing/2014/main" val="377759394"/>
                  </a:ext>
                </a:extLst>
              </a:tr>
            </a:tbl>
          </a:graphicData>
        </a:graphic>
      </p:graphicFrame>
    </p:spTree>
    <p:extLst>
      <p:ext uri="{BB962C8B-B14F-4D97-AF65-F5344CB8AC3E}">
        <p14:creationId xmlns:p14="http://schemas.microsoft.com/office/powerpoint/2010/main" val="1636437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BF96B-A39E-244D-888F-848067F08458}"/>
              </a:ext>
            </a:extLst>
          </p:cNvPr>
          <p:cNvSpPr>
            <a:spLocks noGrp="1"/>
          </p:cNvSpPr>
          <p:nvPr>
            <p:ph type="title"/>
          </p:nvPr>
        </p:nvSpPr>
        <p:spPr/>
        <p:txBody>
          <a:bodyPr/>
          <a:lstStyle/>
          <a:p>
            <a:r>
              <a:rPr lang="en-US" dirty="0"/>
              <a:t>What is KPI Fire?</a:t>
            </a:r>
          </a:p>
        </p:txBody>
      </p:sp>
      <p:sp>
        <p:nvSpPr>
          <p:cNvPr id="3" name="Footer Placeholder 2">
            <a:extLst>
              <a:ext uri="{FF2B5EF4-FFF2-40B4-BE49-F238E27FC236}">
                <a16:creationId xmlns:a16="http://schemas.microsoft.com/office/drawing/2014/main" id="{B49A7609-C451-0C41-8C2F-D103B968808D}"/>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C8C424F4-37D0-A34D-9A97-4340B46A0308}"/>
              </a:ext>
            </a:extLst>
          </p:cNvPr>
          <p:cNvSpPr>
            <a:spLocks noGrp="1"/>
          </p:cNvSpPr>
          <p:nvPr>
            <p:ph type="sldNum" sz="quarter" idx="11"/>
          </p:nvPr>
        </p:nvSpPr>
        <p:spPr/>
        <p:txBody>
          <a:bodyPr/>
          <a:lstStyle/>
          <a:p>
            <a:fld id="{8699F50C-BE38-4BD0-BA84-9B090E1F2B9B}" type="slidenum">
              <a:rPr lang="en-IN" smtClean="0"/>
              <a:pPr/>
              <a:t>5</a:t>
            </a:fld>
            <a:endParaRPr lang="en-IN" dirty="0"/>
          </a:p>
        </p:txBody>
      </p:sp>
      <p:sp>
        <p:nvSpPr>
          <p:cNvPr id="5" name="Text Placeholder 4">
            <a:extLst>
              <a:ext uri="{FF2B5EF4-FFF2-40B4-BE49-F238E27FC236}">
                <a16:creationId xmlns:a16="http://schemas.microsoft.com/office/drawing/2014/main" id="{5DDC73DF-5002-E148-9B9B-1B6935A9B2E4}"/>
              </a:ext>
            </a:extLst>
          </p:cNvPr>
          <p:cNvSpPr>
            <a:spLocks noGrp="1"/>
          </p:cNvSpPr>
          <p:nvPr>
            <p:ph type="body" sz="quarter" idx="12"/>
          </p:nvPr>
        </p:nvSpPr>
        <p:spPr/>
        <p:txBody>
          <a:bodyPr/>
          <a:lstStyle/>
          <a:p>
            <a:pPr fontAlgn="base"/>
            <a:r>
              <a:rPr lang="en-US" dirty="0"/>
              <a:t>Continuous Improvement Software</a:t>
            </a:r>
          </a:p>
          <a:p>
            <a:pPr lvl="1" fontAlgn="base"/>
            <a:r>
              <a:rPr lang="en-US" sz="2400" dirty="0"/>
              <a:t>Align Strategy</a:t>
            </a:r>
          </a:p>
          <a:p>
            <a:pPr lvl="1" fontAlgn="base"/>
            <a:r>
              <a:rPr lang="en-US" sz="2400" dirty="0"/>
              <a:t>Drive Execution</a:t>
            </a:r>
          </a:p>
          <a:p>
            <a:pPr lvl="1" fontAlgn="base"/>
            <a:r>
              <a:rPr lang="en-US" sz="2400" dirty="0"/>
              <a:t>Engage People</a:t>
            </a:r>
          </a:p>
          <a:p>
            <a:endParaRPr lang="en-US" dirty="0"/>
          </a:p>
          <a:p>
            <a:r>
              <a:rPr lang="en-US" b="1" dirty="0"/>
              <a:t>KPI Fire is an all-in-one tool to identify, create, and manage Continuous Improvement projects.</a:t>
            </a:r>
          </a:p>
        </p:txBody>
      </p:sp>
    </p:spTree>
    <p:extLst>
      <p:ext uri="{BB962C8B-B14F-4D97-AF65-F5344CB8AC3E}">
        <p14:creationId xmlns:p14="http://schemas.microsoft.com/office/powerpoint/2010/main" val="826161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57808-175F-A24F-A67F-EAF508BDA009}"/>
              </a:ext>
            </a:extLst>
          </p:cNvPr>
          <p:cNvSpPr>
            <a:spLocks noGrp="1"/>
          </p:cNvSpPr>
          <p:nvPr>
            <p:ph type="title"/>
          </p:nvPr>
        </p:nvSpPr>
        <p:spPr/>
        <p:txBody>
          <a:bodyPr>
            <a:normAutofit fontScale="90000"/>
          </a:bodyPr>
          <a:lstStyle/>
          <a:p>
            <a:r>
              <a:rPr lang="en-US" dirty="0"/>
              <a:t>Project Management Training Agenda</a:t>
            </a:r>
          </a:p>
        </p:txBody>
      </p:sp>
      <p:sp>
        <p:nvSpPr>
          <p:cNvPr id="3" name="Footer Placeholder 2">
            <a:extLst>
              <a:ext uri="{FF2B5EF4-FFF2-40B4-BE49-F238E27FC236}">
                <a16:creationId xmlns:a16="http://schemas.microsoft.com/office/drawing/2014/main" id="{BADB2EE2-C894-DB49-B8D5-CDCC44282532}"/>
              </a:ext>
            </a:extLst>
          </p:cNvPr>
          <p:cNvSpPr>
            <a:spLocks noGrp="1"/>
          </p:cNvSpPr>
          <p:nvPr>
            <p:ph type="ftr" sz="quarter" idx="10"/>
          </p:nvPr>
        </p:nvSpPr>
        <p:spPr/>
        <p:txBody>
          <a:bodyPr/>
          <a:lstStyle/>
          <a:p>
            <a:r>
              <a:rPr lang="en-US" dirty="0">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D605909E-603C-A54A-87A4-596A2BC8EDB9}"/>
              </a:ext>
            </a:extLst>
          </p:cNvPr>
          <p:cNvSpPr>
            <a:spLocks noGrp="1"/>
          </p:cNvSpPr>
          <p:nvPr>
            <p:ph type="sldNum" sz="quarter" idx="11"/>
          </p:nvPr>
        </p:nvSpPr>
        <p:spPr/>
        <p:txBody>
          <a:bodyPr/>
          <a:lstStyle/>
          <a:p>
            <a:fld id="{8699F50C-BE38-4BD0-BA84-9B090E1F2B9B}" type="slidenum">
              <a:rPr lang="en-IN" smtClean="0"/>
              <a:pPr/>
              <a:t>6</a:t>
            </a:fld>
            <a:endParaRPr lang="en-IN" dirty="0"/>
          </a:p>
        </p:txBody>
      </p:sp>
      <p:sp>
        <p:nvSpPr>
          <p:cNvPr id="5" name="Text Placeholder 4">
            <a:extLst>
              <a:ext uri="{FF2B5EF4-FFF2-40B4-BE49-F238E27FC236}">
                <a16:creationId xmlns:a16="http://schemas.microsoft.com/office/drawing/2014/main" id="{A53CF005-414B-B44D-9F55-4E0C92FAB715}"/>
              </a:ext>
            </a:extLst>
          </p:cNvPr>
          <p:cNvSpPr>
            <a:spLocks noGrp="1"/>
          </p:cNvSpPr>
          <p:nvPr>
            <p:ph type="body" sz="quarter" idx="12"/>
          </p:nvPr>
        </p:nvSpPr>
        <p:spPr/>
        <p:txBody>
          <a:bodyPr/>
          <a:lstStyle/>
          <a:p>
            <a:r>
              <a:rPr lang="en-US" dirty="0"/>
              <a:t>Continuous Improvement introduction</a:t>
            </a:r>
          </a:p>
          <a:p>
            <a:r>
              <a:rPr lang="en-US" dirty="0"/>
              <a:t>KPI Fire software introduction</a:t>
            </a:r>
          </a:p>
          <a:p>
            <a:r>
              <a:rPr lang="en-US" dirty="0"/>
              <a:t>Key elements of KPI Fire:</a:t>
            </a:r>
          </a:p>
          <a:p>
            <a:pPr lvl="1"/>
            <a:r>
              <a:rPr lang="en-US" dirty="0"/>
              <a:t>Goals</a:t>
            </a:r>
          </a:p>
          <a:p>
            <a:pPr lvl="1"/>
            <a:r>
              <a:rPr lang="en-US" dirty="0"/>
              <a:t>Metrics</a:t>
            </a:r>
          </a:p>
          <a:p>
            <a:pPr lvl="1"/>
            <a:r>
              <a:rPr lang="en-US" dirty="0"/>
              <a:t>Projects</a:t>
            </a:r>
          </a:p>
          <a:p>
            <a:r>
              <a:rPr lang="en-US" dirty="0"/>
              <a:t>Help Resources</a:t>
            </a:r>
          </a:p>
          <a:p>
            <a:r>
              <a:rPr lang="en-US" dirty="0"/>
              <a:t>Create, activate, and manage projects in KPI Fire</a:t>
            </a:r>
          </a:p>
        </p:txBody>
      </p:sp>
    </p:spTree>
    <p:extLst>
      <p:ext uri="{BB962C8B-B14F-4D97-AF65-F5344CB8AC3E}">
        <p14:creationId xmlns:p14="http://schemas.microsoft.com/office/powerpoint/2010/main" val="577822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FE4E95-C265-AE4C-9F5D-4A609F3AB948}"/>
              </a:ext>
            </a:extLst>
          </p:cNvPr>
          <p:cNvSpPr>
            <a:spLocks noGrp="1"/>
          </p:cNvSpPr>
          <p:nvPr>
            <p:ph type="ftr" sz="quarter" idx="10"/>
          </p:nvPr>
        </p:nvSpPr>
        <p:spPr/>
        <p:txBody>
          <a:bodyPr/>
          <a:lstStyle/>
          <a:p>
            <a:r>
              <a:rPr lang="en-US" dirty="0">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8B5146B5-66B5-AB4E-8B7D-3F977883075D}"/>
              </a:ext>
            </a:extLst>
          </p:cNvPr>
          <p:cNvSpPr>
            <a:spLocks noGrp="1"/>
          </p:cNvSpPr>
          <p:nvPr>
            <p:ph type="sldNum" sz="quarter" idx="11"/>
          </p:nvPr>
        </p:nvSpPr>
        <p:spPr/>
        <p:txBody>
          <a:bodyPr/>
          <a:lstStyle/>
          <a:p>
            <a:fld id="{8699F50C-BE38-4BD0-BA84-9B090E1F2B9B}" type="slidenum">
              <a:rPr lang="en-IN" smtClean="0"/>
              <a:pPr/>
              <a:t>7</a:t>
            </a:fld>
            <a:endParaRPr lang="en-IN" dirty="0"/>
          </a:p>
        </p:txBody>
      </p:sp>
      <p:sp>
        <p:nvSpPr>
          <p:cNvPr id="6" name="Title 1">
            <a:extLst>
              <a:ext uri="{FF2B5EF4-FFF2-40B4-BE49-F238E27FC236}">
                <a16:creationId xmlns:a16="http://schemas.microsoft.com/office/drawing/2014/main" id="{8C0413E9-D46F-D245-BF3D-EF3979233247}"/>
              </a:ext>
            </a:extLst>
          </p:cNvPr>
          <p:cNvSpPr>
            <a:spLocks noGrp="1"/>
          </p:cNvSpPr>
          <p:nvPr>
            <p:ph type="title"/>
          </p:nvPr>
        </p:nvSpPr>
        <p:spPr>
          <a:xfrm>
            <a:off x="654065" y="4133087"/>
            <a:ext cx="3483729" cy="1988313"/>
          </a:xfrm>
        </p:spPr>
        <p:txBody>
          <a:bodyPr>
            <a:normAutofit/>
          </a:bodyPr>
          <a:lstStyle/>
          <a:p>
            <a:r>
              <a:rPr lang="en-US" sz="4000" dirty="0"/>
              <a:t>3 Key Questions</a:t>
            </a:r>
          </a:p>
        </p:txBody>
      </p:sp>
      <p:pic>
        <p:nvPicPr>
          <p:cNvPr id="7" name="Picture 6">
            <a:extLst>
              <a:ext uri="{FF2B5EF4-FFF2-40B4-BE49-F238E27FC236}">
                <a16:creationId xmlns:a16="http://schemas.microsoft.com/office/drawing/2014/main" id="{15C96407-6278-8E43-B4A4-C788B25A5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589" y="476577"/>
            <a:ext cx="6817513" cy="5904846"/>
          </a:xfrm>
          <a:prstGeom prst="rect">
            <a:avLst/>
          </a:prstGeom>
        </p:spPr>
      </p:pic>
      <p:sp>
        <p:nvSpPr>
          <p:cNvPr id="8" name="TextBox 7">
            <a:extLst>
              <a:ext uri="{FF2B5EF4-FFF2-40B4-BE49-F238E27FC236}">
                <a16:creationId xmlns:a16="http://schemas.microsoft.com/office/drawing/2014/main" id="{B2F2A648-F1CB-3D4D-B71A-5F03A28CF7EC}"/>
              </a:ext>
            </a:extLst>
          </p:cNvPr>
          <p:cNvSpPr txBox="1"/>
          <p:nvPr/>
        </p:nvSpPr>
        <p:spPr>
          <a:xfrm>
            <a:off x="-422159" y="956439"/>
            <a:ext cx="3034748" cy="1354217"/>
          </a:xfrm>
          <a:prstGeom prst="rect">
            <a:avLst/>
          </a:prstGeom>
          <a:noFill/>
        </p:spPr>
        <p:txBody>
          <a:bodyPr wrap="square" rtlCol="0">
            <a:spAutoFit/>
          </a:bodyPr>
          <a:lstStyle/>
          <a:p>
            <a:pPr algn="r"/>
            <a:r>
              <a:rPr lang="en-US" sz="2800" b="1" spc="300" dirty="0">
                <a:latin typeface="Calibri" panose="020F0502020204030204" pitchFamily="34" charset="0"/>
              </a:rPr>
              <a:t>GOALS</a:t>
            </a:r>
          </a:p>
          <a:p>
            <a:pPr algn="r"/>
            <a:r>
              <a:rPr lang="en-US" dirty="0">
                <a:solidFill>
                  <a:schemeClr val="bg1">
                    <a:lumMod val="50000"/>
                  </a:schemeClr>
                </a:solidFill>
                <a:latin typeface="Calibri" panose="020F0502020204030204" pitchFamily="34" charset="0"/>
              </a:rPr>
              <a:t>What do we want to accomplish?</a:t>
            </a:r>
          </a:p>
          <a:p>
            <a:pPr algn="r"/>
            <a:endParaRPr lang="en-US" b="1" spc="300" dirty="0">
              <a:latin typeface="Calibri" panose="020F0502020204030204" pitchFamily="34" charset="0"/>
            </a:endParaRPr>
          </a:p>
        </p:txBody>
      </p:sp>
      <p:sp>
        <p:nvSpPr>
          <p:cNvPr id="9" name="TextBox 8">
            <a:extLst>
              <a:ext uri="{FF2B5EF4-FFF2-40B4-BE49-F238E27FC236}">
                <a16:creationId xmlns:a16="http://schemas.microsoft.com/office/drawing/2014/main" id="{59E11F50-ED8C-A640-A557-EDDFBAFCDB7F}"/>
              </a:ext>
            </a:extLst>
          </p:cNvPr>
          <p:cNvSpPr txBox="1"/>
          <p:nvPr/>
        </p:nvSpPr>
        <p:spPr>
          <a:xfrm>
            <a:off x="9347035" y="956439"/>
            <a:ext cx="3034748" cy="1077218"/>
          </a:xfrm>
          <a:prstGeom prst="rect">
            <a:avLst/>
          </a:prstGeom>
          <a:noFill/>
        </p:spPr>
        <p:txBody>
          <a:bodyPr wrap="square" rtlCol="0">
            <a:spAutoFit/>
          </a:bodyPr>
          <a:lstStyle/>
          <a:p>
            <a:r>
              <a:rPr lang="en-US" sz="2800" b="1" spc="300" dirty="0">
                <a:latin typeface="Calibri" panose="020F0502020204030204" pitchFamily="34" charset="0"/>
              </a:rPr>
              <a:t>METRICS</a:t>
            </a:r>
          </a:p>
          <a:p>
            <a:r>
              <a:rPr lang="en-US" dirty="0">
                <a:solidFill>
                  <a:schemeClr val="bg1">
                    <a:lumMod val="50000"/>
                  </a:schemeClr>
                </a:solidFill>
                <a:latin typeface="Calibri" panose="020F0502020204030204" pitchFamily="34" charset="0"/>
              </a:rPr>
              <a:t>How will we </a:t>
            </a:r>
          </a:p>
          <a:p>
            <a:r>
              <a:rPr lang="en-US" dirty="0">
                <a:solidFill>
                  <a:schemeClr val="bg1">
                    <a:lumMod val="50000"/>
                  </a:schemeClr>
                </a:solidFill>
                <a:latin typeface="Calibri" panose="020F0502020204030204" pitchFamily="34" charset="0"/>
              </a:rPr>
              <a:t>measure it?</a:t>
            </a:r>
          </a:p>
        </p:txBody>
      </p:sp>
      <p:sp>
        <p:nvSpPr>
          <p:cNvPr id="10" name="TextBox 9">
            <a:extLst>
              <a:ext uri="{FF2B5EF4-FFF2-40B4-BE49-F238E27FC236}">
                <a16:creationId xmlns:a16="http://schemas.microsoft.com/office/drawing/2014/main" id="{BBD0C5A9-00EB-6643-87F3-AB4D681AC9C3}"/>
              </a:ext>
            </a:extLst>
          </p:cNvPr>
          <p:cNvSpPr txBox="1"/>
          <p:nvPr/>
        </p:nvSpPr>
        <p:spPr>
          <a:xfrm>
            <a:off x="7106656" y="5044182"/>
            <a:ext cx="3034748" cy="1077218"/>
          </a:xfrm>
          <a:prstGeom prst="rect">
            <a:avLst/>
          </a:prstGeom>
          <a:noFill/>
        </p:spPr>
        <p:txBody>
          <a:bodyPr wrap="square" rtlCol="0">
            <a:spAutoFit/>
          </a:bodyPr>
          <a:lstStyle/>
          <a:p>
            <a:r>
              <a:rPr lang="en-US" sz="2800" b="1" spc="300" dirty="0">
                <a:latin typeface="Calibri" panose="020F0502020204030204" pitchFamily="34" charset="0"/>
              </a:rPr>
              <a:t>PROJECTS</a:t>
            </a:r>
          </a:p>
          <a:p>
            <a:r>
              <a:rPr lang="en-US" dirty="0">
                <a:solidFill>
                  <a:schemeClr val="bg1">
                    <a:lumMod val="50000"/>
                  </a:schemeClr>
                </a:solidFill>
                <a:latin typeface="Calibri" panose="020F0502020204030204" pitchFamily="34" charset="0"/>
              </a:rPr>
              <a:t>What is the work </a:t>
            </a:r>
          </a:p>
          <a:p>
            <a:r>
              <a:rPr lang="en-US" dirty="0">
                <a:solidFill>
                  <a:schemeClr val="bg1">
                    <a:lumMod val="50000"/>
                  </a:schemeClr>
                </a:solidFill>
                <a:latin typeface="Calibri" panose="020F0502020204030204" pitchFamily="34" charset="0"/>
              </a:rPr>
              <a:t>to be done?</a:t>
            </a:r>
          </a:p>
        </p:txBody>
      </p:sp>
    </p:spTree>
    <p:extLst>
      <p:ext uri="{BB962C8B-B14F-4D97-AF65-F5344CB8AC3E}">
        <p14:creationId xmlns:p14="http://schemas.microsoft.com/office/powerpoint/2010/main" val="4279997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6FD323-D49F-C748-B646-FB7F39C3ADCC}"/>
              </a:ext>
            </a:extLst>
          </p:cNvPr>
          <p:cNvSpPr/>
          <p:nvPr/>
        </p:nvSpPr>
        <p:spPr>
          <a:xfrm>
            <a:off x="0" y="2228850"/>
            <a:ext cx="12192000" cy="3857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579ADAB-7168-DD40-9009-DB5852F904B5}"/>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2821F8EE-AAB2-4E40-BF3C-FE8B459B2EE0}"/>
              </a:ext>
            </a:extLst>
          </p:cNvPr>
          <p:cNvSpPr>
            <a:spLocks noGrp="1"/>
          </p:cNvSpPr>
          <p:nvPr>
            <p:ph type="sldNum" sz="quarter" idx="11"/>
          </p:nvPr>
        </p:nvSpPr>
        <p:spPr/>
        <p:txBody>
          <a:bodyPr/>
          <a:lstStyle/>
          <a:p>
            <a:fld id="{8699F50C-BE38-4BD0-BA84-9B090E1F2B9B}" type="slidenum">
              <a:rPr lang="en-IN" smtClean="0"/>
              <a:t>8</a:t>
            </a:fld>
            <a:endParaRPr lang="en-IN" dirty="0"/>
          </a:p>
        </p:txBody>
      </p:sp>
      <p:pic>
        <p:nvPicPr>
          <p:cNvPr id="9" name="Picture 8">
            <a:extLst>
              <a:ext uri="{FF2B5EF4-FFF2-40B4-BE49-F238E27FC236}">
                <a16:creationId xmlns:a16="http://schemas.microsoft.com/office/drawing/2014/main" id="{CFDCC6F6-84CC-7442-983D-1D85CE512068}"/>
              </a:ext>
            </a:extLst>
          </p:cNvPr>
          <p:cNvPicPr>
            <a:picLocks noChangeAspect="1"/>
          </p:cNvPicPr>
          <p:nvPr/>
        </p:nvPicPr>
        <p:blipFill rotWithShape="1">
          <a:blip r:embed="rId3"/>
          <a:srcRect b="46836"/>
          <a:stretch/>
        </p:blipFill>
        <p:spPr>
          <a:xfrm>
            <a:off x="550069" y="1590800"/>
            <a:ext cx="11091862" cy="1954505"/>
          </a:xfrm>
          <a:prstGeom prst="rect">
            <a:avLst/>
          </a:prstGeom>
        </p:spPr>
      </p:pic>
      <p:pic>
        <p:nvPicPr>
          <p:cNvPr id="5" name="Picture 4" descr="Icon&#10;&#10;Description automatically generated with low confidence">
            <a:extLst>
              <a:ext uri="{FF2B5EF4-FFF2-40B4-BE49-F238E27FC236}">
                <a16:creationId xmlns:a16="http://schemas.microsoft.com/office/drawing/2014/main" id="{D8DC6DBC-4C7F-B545-972A-58087DB402BB}"/>
              </a:ext>
            </a:extLst>
          </p:cNvPr>
          <p:cNvPicPr>
            <a:picLocks noChangeAspect="1"/>
          </p:cNvPicPr>
          <p:nvPr/>
        </p:nvPicPr>
        <p:blipFill rotWithShape="1">
          <a:blip r:embed="rId4">
            <a:extLst>
              <a:ext uri="{28A0092B-C50C-407E-A947-70E740481C1C}">
                <a14:useLocalDpi xmlns:a14="http://schemas.microsoft.com/office/drawing/2010/main" val="0"/>
              </a:ext>
            </a:extLst>
          </a:blip>
          <a:srcRect t="4463"/>
          <a:stretch/>
        </p:blipFill>
        <p:spPr>
          <a:xfrm>
            <a:off x="1270642" y="3673642"/>
            <a:ext cx="9650716" cy="1672473"/>
          </a:xfrm>
          <a:prstGeom prst="rect">
            <a:avLst/>
          </a:prstGeom>
        </p:spPr>
      </p:pic>
    </p:spTree>
    <p:extLst>
      <p:ext uri="{BB962C8B-B14F-4D97-AF65-F5344CB8AC3E}">
        <p14:creationId xmlns:p14="http://schemas.microsoft.com/office/powerpoint/2010/main" val="2375636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40730-AFCE-054D-AF5E-2804A264FDAE}"/>
              </a:ext>
            </a:extLst>
          </p:cNvPr>
          <p:cNvSpPr>
            <a:spLocks noGrp="1"/>
          </p:cNvSpPr>
          <p:nvPr>
            <p:ph type="title"/>
          </p:nvPr>
        </p:nvSpPr>
        <p:spPr>
          <a:xfrm>
            <a:off x="518678" y="209028"/>
            <a:ext cx="8333222" cy="1108597"/>
          </a:xfrm>
        </p:spPr>
        <p:txBody>
          <a:bodyPr/>
          <a:lstStyle/>
          <a:p>
            <a:r>
              <a:rPr lang="en-US" dirty="0"/>
              <a:t>Jobs-to-be-done</a:t>
            </a:r>
          </a:p>
        </p:txBody>
      </p:sp>
      <p:sp>
        <p:nvSpPr>
          <p:cNvPr id="3" name="Footer Placeholder 2">
            <a:extLst>
              <a:ext uri="{FF2B5EF4-FFF2-40B4-BE49-F238E27FC236}">
                <a16:creationId xmlns:a16="http://schemas.microsoft.com/office/drawing/2014/main" id="{4C5DB945-7DFD-C24A-9943-C20142C3958F}"/>
              </a:ext>
            </a:extLst>
          </p:cNvPr>
          <p:cNvSpPr>
            <a:spLocks noGrp="1"/>
          </p:cNvSpPr>
          <p:nvPr>
            <p:ph type="ftr" sz="quarter" idx="10"/>
          </p:nvPr>
        </p:nvSpPr>
        <p:spPr/>
        <p:txBody>
          <a:bodyPr/>
          <a:lstStyle/>
          <a:p>
            <a:r>
              <a:rPr lang="en-US">
                <a:latin typeface="Calibri" panose="020F0502020204030204" pitchFamily="34" charset="0"/>
                <a:sym typeface="Symbol"/>
              </a:rPr>
              <a:t> 2021 KPI Fire</a:t>
            </a: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462B4C20-FC32-F14C-9A8A-43A3245179AC}"/>
              </a:ext>
            </a:extLst>
          </p:cNvPr>
          <p:cNvSpPr>
            <a:spLocks noGrp="1"/>
          </p:cNvSpPr>
          <p:nvPr>
            <p:ph type="sldNum" sz="quarter" idx="11"/>
          </p:nvPr>
        </p:nvSpPr>
        <p:spPr/>
        <p:txBody>
          <a:bodyPr/>
          <a:lstStyle/>
          <a:p>
            <a:fld id="{8699F50C-BE38-4BD0-BA84-9B090E1F2B9B}" type="slidenum">
              <a:rPr lang="en-IN" smtClean="0"/>
              <a:pPr/>
              <a:t>9</a:t>
            </a:fld>
            <a:endParaRPr lang="en-IN" dirty="0"/>
          </a:p>
        </p:txBody>
      </p:sp>
      <p:pic>
        <p:nvPicPr>
          <p:cNvPr id="11" name="Picture 10" descr="Diagram&#10;&#10;Description automatically generated">
            <a:extLst>
              <a:ext uri="{FF2B5EF4-FFF2-40B4-BE49-F238E27FC236}">
                <a16:creationId xmlns:a16="http://schemas.microsoft.com/office/drawing/2014/main" id="{C241FD85-BCAF-C440-A6E8-FCB8E9BAC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961" y="1260625"/>
            <a:ext cx="9550078" cy="5152726"/>
          </a:xfrm>
          <a:prstGeom prst="rect">
            <a:avLst/>
          </a:prstGeom>
        </p:spPr>
      </p:pic>
    </p:spTree>
    <p:extLst>
      <p:ext uri="{BB962C8B-B14F-4D97-AF65-F5344CB8AC3E}">
        <p14:creationId xmlns:p14="http://schemas.microsoft.com/office/powerpoint/2010/main" val="4208274346"/>
      </p:ext>
    </p:extLst>
  </p:cSld>
  <p:clrMapOvr>
    <a:masterClrMapping/>
  </p:clrMapOvr>
</p:sld>
</file>

<file path=ppt/theme/theme1.xml><?xml version="1.0" encoding="utf-8"?>
<a:theme xmlns:a="http://schemas.openxmlformats.org/drawingml/2006/main" name="Theme1">
  <a:themeElements>
    <a:clrScheme name="Custom 22">
      <a:dk1>
        <a:srgbClr val="424242"/>
      </a:dk1>
      <a:lt1>
        <a:srgbClr val="FFFFFF"/>
      </a:lt1>
      <a:dk2>
        <a:srgbClr val="EAEAEA"/>
      </a:dk2>
      <a:lt2>
        <a:srgbClr val="C0C0C0"/>
      </a:lt2>
      <a:accent1>
        <a:srgbClr val="F62202"/>
      </a:accent1>
      <a:accent2>
        <a:srgbClr val="FF9300"/>
      </a:accent2>
      <a:accent3>
        <a:srgbClr val="005392"/>
      </a:accent3>
      <a:accent4>
        <a:srgbClr val="00FCFF"/>
      </a:accent4>
      <a:accent5>
        <a:srgbClr val="9437FF"/>
      </a:accent5>
      <a:accent6>
        <a:srgbClr val="797979"/>
      </a:accent6>
      <a:hlink>
        <a:srgbClr val="0066FF"/>
      </a:hlink>
      <a:folHlink>
        <a:srgbClr val="666699"/>
      </a:folHlink>
    </a:clrScheme>
    <a:fontScheme name="Custom 2">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3CD7C83-127C-6046-A6F6-75C9B76BE129}" vid="{C4CCF954-7BA6-D24E-AFCB-DDAFB7BB7D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25D119-A61C-428E-BA52-2E70EB938791}">
  <ds:schemaRefs>
    <ds:schemaRef ds:uri="http://schemas.microsoft.com/sharepoint/v3/contenttype/forms"/>
  </ds:schemaRefs>
</ds:datastoreItem>
</file>

<file path=customXml/itemProps2.xml><?xml version="1.0" encoding="utf-8"?>
<ds:datastoreItem xmlns:ds="http://schemas.openxmlformats.org/officeDocument/2006/customXml" ds:itemID="{00AC9E74-A1FA-49E5-B3AE-F6CADC2EC82F}">
  <ds:schemaRefs>
    <ds:schemaRef ds:uri="http://schemas.microsoft.com/office/2006/documentManagement/types"/>
    <ds:schemaRef ds:uri="6dc4bcd6-49db-4c07-9060-8acfc67cef9f"/>
    <ds:schemaRef ds:uri="http://schemas.microsoft.com/office/2006/metadata/properties"/>
    <ds:schemaRef ds:uri="http://schemas.microsoft.com/sharepoint/v3"/>
    <ds:schemaRef ds:uri="http://purl.org/dc/terms/"/>
    <ds:schemaRef ds:uri="fb0879af-3eba-417a-a55a-ffe6dcd6ca77"/>
    <ds:schemaRef ds:uri="http://purl.org/dc/elements/1.1/"/>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5579FF9-9B97-4866-BC8A-0493E08B0A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0</TotalTime>
  <Words>4701</Words>
  <Application>Microsoft Macintosh PowerPoint</Application>
  <PresentationFormat>Widescreen</PresentationFormat>
  <Paragraphs>673</Paragraphs>
  <Slides>49</Slides>
  <Notes>42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Calibri</vt:lpstr>
      <vt:lpstr>Calibri Light</vt:lpstr>
      <vt:lpstr>FontAwesome</vt:lpstr>
      <vt:lpstr>Lato</vt:lpstr>
      <vt:lpstr>Symbol</vt:lpstr>
      <vt:lpstr>Times New Roman</vt:lpstr>
      <vt:lpstr>Wingdings</vt:lpstr>
      <vt:lpstr>Theme1</vt:lpstr>
      <vt:lpstr>PowerPoint Presentation</vt:lpstr>
      <vt:lpstr>PowerPoint Presentation</vt:lpstr>
      <vt:lpstr>What do these have in common?</vt:lpstr>
      <vt:lpstr>What is Continuous Improvement?</vt:lpstr>
      <vt:lpstr>What is KPI Fire?</vt:lpstr>
      <vt:lpstr>Project Management Training Agenda</vt:lpstr>
      <vt:lpstr>3 Key Questions</vt:lpstr>
      <vt:lpstr>PowerPoint Presentation</vt:lpstr>
      <vt:lpstr>Jobs-to-be-done</vt:lpstr>
      <vt:lpstr>Colors and Icons</vt:lpstr>
      <vt:lpstr>Red/ Yellow/ Green</vt:lpstr>
      <vt:lpstr>Goals</vt:lpstr>
      <vt:lpstr>Metrics</vt:lpstr>
      <vt:lpstr>Linking</vt:lpstr>
      <vt:lpstr>How to Find Help</vt:lpstr>
      <vt:lpstr>Login</vt:lpstr>
      <vt:lpstr>Get Started - Creating a project</vt:lpstr>
      <vt:lpstr>A goal without a plan is just a wish. </vt:lpstr>
      <vt:lpstr>What is a Project?</vt:lpstr>
      <vt:lpstr>Which Projects Belong in KPI Fire?</vt:lpstr>
      <vt:lpstr>Which Projects Belong in KPI Fire?</vt:lpstr>
      <vt:lpstr>PowerPoint Presentation</vt:lpstr>
      <vt:lpstr>How to Create a Project</vt:lpstr>
      <vt:lpstr>Project Naming</vt:lpstr>
      <vt:lpstr>Project Status</vt:lpstr>
      <vt:lpstr>Team / Stakeholders</vt:lpstr>
      <vt:lpstr>Team / Stakeholders</vt:lpstr>
      <vt:lpstr>Project Workflows</vt:lpstr>
      <vt:lpstr>Workflow Examples</vt:lpstr>
      <vt:lpstr>Project Charter</vt:lpstr>
      <vt:lpstr>Problem/ Opportunity Statement</vt:lpstr>
      <vt:lpstr>Goal Statement/ Desired Outcome</vt:lpstr>
      <vt:lpstr>Project Scope</vt:lpstr>
      <vt:lpstr>Project Charter</vt:lpstr>
      <vt:lpstr>Project Health</vt:lpstr>
      <vt:lpstr>Project Schedule</vt:lpstr>
      <vt:lpstr>Status Reports</vt:lpstr>
      <vt:lpstr>Project Tasks</vt:lpstr>
      <vt:lpstr>Project Benefits</vt:lpstr>
      <vt:lpstr>Hard Savings vs. Soft Savings</vt:lpstr>
      <vt:lpstr>Managing Projects in KPI Fire - Demo</vt:lpstr>
      <vt:lpstr>Project Review</vt:lpstr>
      <vt:lpstr>Huddleboard</vt:lpstr>
      <vt:lpstr>Project List View</vt:lpstr>
      <vt:lpstr>Timeline View</vt:lpstr>
      <vt:lpstr>Daily Updates</vt:lpstr>
      <vt:lpstr>Notifications</vt:lpstr>
      <vt:lpstr>KPI Fire Mobile App</vt:lpstr>
      <vt:lpstr>Additional Training for Local Admins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2020-01-29T07:17:56Z</cp:lastPrinted>
  <dcterms:created xsi:type="dcterms:W3CDTF">2018-07-16T21:47:11Z</dcterms:created>
  <dcterms:modified xsi:type="dcterms:W3CDTF">2021-10-22T20:57:42Z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